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56" r:id="rId2"/>
    <p:sldId id="257" r:id="rId3"/>
    <p:sldId id="258" r:id="rId4"/>
    <p:sldId id="259" r:id="rId5"/>
    <p:sldId id="260" r:id="rId6"/>
    <p:sldId id="263" r:id="rId7"/>
    <p:sldId id="264" r:id="rId8"/>
    <p:sldId id="267" r:id="rId9"/>
    <p:sldId id="265" r:id="rId10"/>
    <p:sldId id="266" r:id="rId11"/>
    <p:sldId id="268" r:id="rId12"/>
    <p:sldId id="269" r:id="rId13"/>
    <p:sldId id="270" r:id="rId14"/>
    <p:sldId id="271" r:id="rId15"/>
    <p:sldId id="273" r:id="rId16"/>
    <p:sldId id="274" r:id="rId17"/>
    <p:sldId id="272" r:id="rId18"/>
    <p:sldId id="275" r:id="rId19"/>
  </p:sldIdLst>
  <p:sldSz cx="9144000" cy="6858000" type="screen4x3"/>
  <p:notesSz cx="69977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858" autoAdjust="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notesViewPr>
    <p:cSldViewPr>
      <p:cViewPr>
        <p:scale>
          <a:sx n="142" d="100"/>
          <a:sy n="142" d="100"/>
        </p:scale>
        <p:origin x="-78" y="2994"/>
      </p:cViewPr>
      <p:guideLst>
        <p:guide orient="horz" pos="2928"/>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Edgar\AppData\Local\Microsoft\Windows\Temporary%20Internet%20Files\Low\Content.IE5\EQHKSW95\Recruitment-Figures%20and%20tables-0525-KK%20(2)%5b1%5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Pt>
            <c:idx val="0"/>
            <c:spPr>
              <a:solidFill>
                <a:schemeClr val="accent5">
                  <a:lumMod val="50000"/>
                </a:schemeClr>
              </a:solidFill>
            </c:spPr>
          </c:dPt>
          <c:dPt>
            <c:idx val="1"/>
            <c:spPr>
              <a:solidFill>
                <a:schemeClr val="tx2">
                  <a:lumMod val="40000"/>
                  <a:lumOff val="60000"/>
                </a:schemeClr>
              </a:solidFill>
            </c:spPr>
          </c:dPt>
          <c:dPt>
            <c:idx val="2"/>
            <c:spPr>
              <a:solidFill>
                <a:schemeClr val="bg1">
                  <a:lumMod val="85000"/>
                </a:schemeClr>
              </a:solidFill>
            </c:spPr>
          </c:dPt>
          <c:dPt>
            <c:idx val="3"/>
            <c:spPr>
              <a:solidFill>
                <a:schemeClr val="accent6">
                  <a:lumMod val="75000"/>
                </a:schemeClr>
              </a:solidFill>
            </c:spPr>
          </c:dPt>
          <c:dPt>
            <c:idx val="4"/>
            <c:spPr>
              <a:solidFill>
                <a:schemeClr val="bg2">
                  <a:lumMod val="75000"/>
                </a:schemeClr>
              </a:solidFill>
            </c:spPr>
          </c:dPt>
          <c:dPt>
            <c:idx val="5"/>
            <c:spPr>
              <a:solidFill>
                <a:schemeClr val="accent3">
                  <a:lumMod val="75000"/>
                </a:schemeClr>
              </a:solidFill>
            </c:spPr>
          </c:dPt>
          <c:dPt>
            <c:idx val="6"/>
            <c:spPr>
              <a:solidFill>
                <a:schemeClr val="accent4">
                  <a:lumMod val="20000"/>
                  <a:lumOff val="80000"/>
                </a:schemeClr>
              </a:solidFill>
            </c:spPr>
          </c:dPt>
          <c:dLbls>
            <c:dLbl>
              <c:idx val="0"/>
              <c:layout>
                <c:manualLayout>
                  <c:x val="2.2124319391953352E-2"/>
                  <c:y val="-6.8946873444098181E-2"/>
                </c:manualLayout>
              </c:layout>
              <c:tx>
                <c:rich>
                  <a:bodyPr/>
                  <a:lstStyle/>
                  <a:p>
                    <a:r>
                      <a:rPr lang="en-US"/>
                      <a:t>Misrepresentation</a:t>
                    </a:r>
                    <a:r>
                      <a:rPr lang="en-US" baseline="0"/>
                      <a:t> </a:t>
                    </a:r>
                    <a:r>
                      <a:rPr lang="en-US"/>
                      <a:t>in recruitment/</a:t>
                    </a:r>
                  </a:p>
                  <a:p>
                    <a:r>
                      <a:rPr lang="en-US"/>
                      <a:t>placement</a:t>
                    </a:r>
                    <a:br>
                      <a:rPr lang="en-US"/>
                    </a:br>
                    <a:r>
                      <a:rPr lang="en-US"/>
                      <a:t>30%</a:t>
                    </a:r>
                  </a:p>
                </c:rich>
              </c:tx>
              <c:dLblPos val="bestFit"/>
              <c:showVal val="1"/>
              <c:showCatName val="1"/>
              <c:showPercent val="1"/>
            </c:dLbl>
            <c:dLbl>
              <c:idx val="1"/>
              <c:layout>
                <c:manualLayout>
                  <c:x val="9.160535373179314E-2"/>
                  <c:y val="-8.9584047895652733E-2"/>
                </c:manualLayout>
              </c:layout>
              <c:tx>
                <c:rich>
                  <a:bodyPr/>
                  <a:lstStyle/>
                  <a:p>
                    <a:r>
                      <a:rPr lang="en-US"/>
                      <a:t>Collection of excessive fees  23%</a:t>
                    </a:r>
                  </a:p>
                </c:rich>
              </c:tx>
              <c:dLblPos val="bestFit"/>
              <c:showVal val="1"/>
              <c:showCatName val="1"/>
              <c:showPercent val="1"/>
            </c:dLbl>
            <c:dLbl>
              <c:idx val="2"/>
              <c:layout>
                <c:manualLayout>
                  <c:x val="-2.1065353843756549E-2"/>
                  <c:y val="-1.863623107717596E-2"/>
                </c:manualLayout>
              </c:layout>
              <c:tx>
                <c:rich>
                  <a:bodyPr/>
                  <a:lstStyle/>
                  <a:p>
                    <a:r>
                      <a:rPr lang="en-US"/>
                      <a:t>Nonissuance of appropriate receipt 17%</a:t>
                    </a:r>
                  </a:p>
                </c:rich>
              </c:tx>
              <c:dLblPos val="bestFit"/>
              <c:showVal val="1"/>
              <c:showCatName val="1"/>
              <c:showPercent val="1"/>
            </c:dLbl>
            <c:dLbl>
              <c:idx val="3"/>
              <c:layout>
                <c:manualLayout>
                  <c:x val="-2.488819813146648E-2"/>
                  <c:y val="1.8811091236546333E-2"/>
                </c:manualLayout>
              </c:layout>
              <c:tx>
                <c:rich>
                  <a:bodyPr/>
                  <a:lstStyle/>
                  <a:p>
                    <a:r>
                      <a:rPr lang="en-US"/>
                      <a:t>Premature</a:t>
                    </a:r>
                    <a:r>
                      <a:rPr lang="en-US" baseline="0"/>
                      <a:t> </a:t>
                    </a:r>
                    <a:r>
                      <a:rPr lang="en-US"/>
                      <a:t>fee collection </a:t>
                    </a:r>
                    <a:br>
                      <a:rPr lang="en-US"/>
                    </a:br>
                    <a:r>
                      <a:rPr lang="en-US"/>
                      <a:t>7%</a:t>
                    </a:r>
                  </a:p>
                </c:rich>
              </c:tx>
              <c:dLblPos val="bestFit"/>
              <c:showVal val="1"/>
              <c:showCatName val="1"/>
              <c:showPercent val="1"/>
            </c:dLbl>
            <c:dLbl>
              <c:idx val="4"/>
              <c:layout>
                <c:manualLayout>
                  <c:x val="-2.9446481527471417E-2"/>
                  <c:y val="2.6837933137145817E-2"/>
                </c:manualLayout>
              </c:layout>
              <c:tx>
                <c:rich>
                  <a:bodyPr/>
                  <a:lstStyle/>
                  <a:p>
                    <a:r>
                      <a:rPr lang="en-US"/>
                      <a:t>Violation of other provision of labor code</a:t>
                    </a:r>
                    <a:br>
                      <a:rPr lang="en-US"/>
                    </a:br>
                    <a:r>
                      <a:rPr lang="en-US"/>
                      <a:t>7%</a:t>
                    </a:r>
                  </a:p>
                </c:rich>
              </c:tx>
              <c:dLblPos val="bestFit"/>
              <c:showVal val="1"/>
              <c:showCatName val="1"/>
              <c:showPercent val="1"/>
            </c:dLbl>
            <c:dLbl>
              <c:idx val="5"/>
              <c:layout>
                <c:manualLayout>
                  <c:x val="-7.1978542147821831E-2"/>
                  <c:y val="6.3122437564157021E-3"/>
                </c:manualLayout>
              </c:layout>
              <c:tx>
                <c:rich>
                  <a:bodyPr/>
                  <a:lstStyle/>
                  <a:p>
                    <a:r>
                      <a:rPr lang="en-US"/>
                      <a:t>Unauthorized withholding of documents</a:t>
                    </a:r>
                    <a:br>
                      <a:rPr lang="en-US"/>
                    </a:br>
                    <a:r>
                      <a:rPr lang="en-US"/>
                      <a:t>5%</a:t>
                    </a:r>
                  </a:p>
                </c:rich>
              </c:tx>
              <c:dLblPos val="bestFit"/>
              <c:showVal val="1"/>
              <c:showCatName val="1"/>
              <c:showPercent val="1"/>
            </c:dLbl>
            <c:dLbl>
              <c:idx val="6"/>
              <c:layout>
                <c:manualLayout>
                  <c:x val="1.4534533616642867E-2"/>
                  <c:y val="0"/>
                </c:manualLayout>
              </c:layout>
              <c:tx>
                <c:rich>
                  <a:bodyPr/>
                  <a:lstStyle/>
                  <a:p>
                    <a:r>
                      <a:rPr lang="en-US"/>
                      <a:t>Failure to reimburse expenses  </a:t>
                    </a:r>
                    <a:br>
                      <a:rPr lang="en-US"/>
                    </a:br>
                    <a:r>
                      <a:rPr lang="en-US"/>
                      <a:t>4%</a:t>
                    </a:r>
                  </a:p>
                </c:rich>
              </c:tx>
              <c:dLblPos val="bestFit"/>
              <c:showVal val="1"/>
              <c:showCatName val="1"/>
              <c:showPercent val="1"/>
            </c:dLbl>
            <c:dLbl>
              <c:idx val="7"/>
              <c:layout>
                <c:manualLayout>
                  <c:x val="3.9441004777400479E-2"/>
                  <c:y val="-1.0187415097702981E-2"/>
                </c:manualLayout>
              </c:layout>
              <c:tx>
                <c:rich>
                  <a:bodyPr/>
                  <a:lstStyle/>
                  <a:p>
                    <a:r>
                      <a:rPr lang="en-US"/>
                      <a:t>Other</a:t>
                    </a:r>
                  </a:p>
                  <a:p>
                    <a:r>
                      <a:rPr lang="en-US"/>
                      <a:t>7%</a:t>
                    </a:r>
                  </a:p>
                </c:rich>
              </c:tx>
              <c:dLblPos val="bestFit"/>
              <c:showVal val="1"/>
              <c:showCatName val="1"/>
              <c:showPercent val="1"/>
            </c:dLbl>
            <c:numFmt formatCode="General" sourceLinked="0"/>
            <c:txPr>
              <a:bodyPr/>
              <a:lstStyle/>
              <a:p>
                <a:pPr>
                  <a:defRPr>
                    <a:latin typeface="Arial" pitchFamily="34" charset="0"/>
                    <a:cs typeface="Arial" pitchFamily="34" charset="0"/>
                  </a:defRPr>
                </a:pPr>
                <a:endParaRPr lang="en-US"/>
              </a:p>
            </c:txPr>
            <c:dLblPos val="bestFit"/>
            <c:showVal val="1"/>
            <c:showCatName val="1"/>
            <c:showPercent val="1"/>
            <c:showLeaderLines val="1"/>
          </c:dLbls>
          <c:cat>
            <c:strRef>
              <c:f>'Figure 4'!$E$2:$E$9</c:f>
              <c:strCache>
                <c:ptCount val="8"/>
                <c:pt idx="0">
                  <c:v>Misrepresentation in recruitment/placement</c:v>
                </c:pt>
                <c:pt idx="1">
                  <c:v>Collection of excessive fee</c:v>
                </c:pt>
                <c:pt idx="2">
                  <c:v>Nonissuance of appropriate receipt</c:v>
                </c:pt>
                <c:pt idx="3">
                  <c:v>Premature fee collection </c:v>
                </c:pt>
                <c:pt idx="4">
                  <c:v>Violation of other provision of labor code</c:v>
                </c:pt>
                <c:pt idx="5">
                  <c:v>Unauthorized withholding of documents</c:v>
                </c:pt>
                <c:pt idx="6">
                  <c:v>Failure to reimburse expenses </c:v>
                </c:pt>
                <c:pt idx="7">
                  <c:v>Other</c:v>
                </c:pt>
              </c:strCache>
            </c:strRef>
          </c:cat>
          <c:val>
            <c:numRef>
              <c:f>'Figure 4'!$F$2:$F$9</c:f>
              <c:numCache>
                <c:formatCode>General</c:formatCode>
                <c:ptCount val="8"/>
                <c:pt idx="0">
                  <c:v>0.30000000000000021</c:v>
                </c:pt>
                <c:pt idx="1">
                  <c:v>0.23</c:v>
                </c:pt>
                <c:pt idx="2">
                  <c:v>0.17</c:v>
                </c:pt>
                <c:pt idx="3">
                  <c:v>7.0000000000000034E-2</c:v>
                </c:pt>
                <c:pt idx="4">
                  <c:v>7.0000000000000034E-2</c:v>
                </c:pt>
                <c:pt idx="5">
                  <c:v>5.0000000000000031E-2</c:v>
                </c:pt>
                <c:pt idx="6">
                  <c:v>4.0000000000000029E-2</c:v>
                </c:pt>
                <c:pt idx="7">
                  <c:v>7.0000000000000034E-2</c:v>
                </c:pt>
              </c:numCache>
            </c:numRef>
          </c:val>
        </c:ser>
        <c:dLbls>
          <c:showVal val="1"/>
        </c:dLbls>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pieChart>
        <c:varyColors val="1"/>
        <c:ser>
          <c:idx val="0"/>
          <c:order val="0"/>
          <c:dPt>
            <c:idx val="0"/>
            <c:spPr>
              <a:solidFill>
                <a:schemeClr val="accent2">
                  <a:lumMod val="40000"/>
                  <a:lumOff val="60000"/>
                </a:schemeClr>
              </a:solidFill>
            </c:spPr>
          </c:dPt>
          <c:dPt>
            <c:idx val="1"/>
            <c:spPr>
              <a:solidFill>
                <a:schemeClr val="accent4">
                  <a:lumMod val="20000"/>
                  <a:lumOff val="80000"/>
                </a:schemeClr>
              </a:solidFill>
            </c:spPr>
          </c:dPt>
          <c:dPt>
            <c:idx val="2"/>
            <c:spPr>
              <a:solidFill>
                <a:schemeClr val="accent3">
                  <a:lumMod val="75000"/>
                </a:schemeClr>
              </a:solidFill>
            </c:spPr>
          </c:dPt>
          <c:dPt>
            <c:idx val="3"/>
            <c:spPr>
              <a:solidFill>
                <a:schemeClr val="bg2">
                  <a:lumMod val="75000"/>
                </a:schemeClr>
              </a:solidFill>
            </c:spPr>
          </c:dPt>
          <c:dPt>
            <c:idx val="4"/>
            <c:spPr>
              <a:solidFill>
                <a:schemeClr val="bg1">
                  <a:lumMod val="85000"/>
                </a:schemeClr>
              </a:solidFill>
            </c:spPr>
          </c:dPt>
          <c:dPt>
            <c:idx val="5"/>
            <c:spPr>
              <a:solidFill>
                <a:schemeClr val="tx2">
                  <a:lumMod val="40000"/>
                  <a:lumOff val="60000"/>
                </a:schemeClr>
              </a:solidFill>
            </c:spPr>
          </c:dPt>
          <c:dPt>
            <c:idx val="6"/>
            <c:spPr>
              <a:solidFill>
                <a:schemeClr val="accent5">
                  <a:lumMod val="50000"/>
                </a:schemeClr>
              </a:solidFill>
            </c:spPr>
          </c:dPt>
          <c:dLbls>
            <c:dLbl>
              <c:idx val="0"/>
              <c:layout>
                <c:manualLayout>
                  <c:x val="-0.21944821615460958"/>
                  <c:y val="8.4175084175084421E-4"/>
                </c:manualLayout>
              </c:layout>
              <c:showCatName val="1"/>
              <c:showPercent val="1"/>
            </c:dLbl>
            <c:dLbl>
              <c:idx val="1"/>
              <c:layout>
                <c:manualLayout>
                  <c:x val="2.9396544638600738E-2"/>
                  <c:y val="4.4795726291789371E-2"/>
                </c:manualLayout>
              </c:layout>
              <c:showCatName val="1"/>
              <c:showPercent val="1"/>
            </c:dLbl>
            <c:dLbl>
              <c:idx val="2"/>
              <c:layout>
                <c:manualLayout>
                  <c:x val="-1.7663658431005143E-3"/>
                  <c:y val="-0.22510833686772813"/>
                </c:manualLayout>
              </c:layout>
              <c:showCatName val="1"/>
              <c:showPercent val="1"/>
            </c:dLbl>
            <c:dLbl>
              <c:idx val="3"/>
              <c:layout>
                <c:manualLayout>
                  <c:x val="0.16915172137929518"/>
                  <c:y val="-0.10988202232296718"/>
                </c:manualLayout>
              </c:layout>
              <c:showCatName val="1"/>
              <c:showPercent val="1"/>
            </c:dLbl>
            <c:dLbl>
              <c:idx val="4"/>
              <c:layout>
                <c:manualLayout>
                  <c:x val="0.36752376725352015"/>
                  <c:y val="-2.138093394063447E-3"/>
                </c:manualLayout>
              </c:layout>
              <c:showCatName val="1"/>
              <c:showPercent val="1"/>
            </c:dLbl>
            <c:dLbl>
              <c:idx val="5"/>
              <c:layout>
                <c:manualLayout>
                  <c:x val="-9.6432747576699063E-2"/>
                  <c:y val="-8.8719213128662221E-3"/>
                </c:manualLayout>
              </c:layout>
              <c:showCatName val="1"/>
              <c:showPercent val="1"/>
            </c:dLbl>
            <c:dLbl>
              <c:idx val="6"/>
              <c:layout>
                <c:manualLayout>
                  <c:x val="-1.4560079781259104E-2"/>
                  <c:y val="4.7089530475357244E-2"/>
                </c:manualLayout>
              </c:layout>
              <c:showCatName val="1"/>
              <c:showPercent val="1"/>
            </c:dLbl>
            <c:spPr>
              <a:noFill/>
            </c:spPr>
            <c:txPr>
              <a:bodyPr/>
              <a:lstStyle/>
              <a:p>
                <a:pPr>
                  <a:defRPr>
                    <a:latin typeface="Arial" pitchFamily="34" charset="0"/>
                    <a:cs typeface="Arial" pitchFamily="34" charset="0"/>
                  </a:defRPr>
                </a:pPr>
                <a:endParaRPr lang="en-US"/>
              </a:p>
            </c:txPr>
            <c:showCatName val="1"/>
            <c:showPercent val="1"/>
            <c:showLeaderLines val="1"/>
          </c:dLbls>
          <c:cat>
            <c:strRef>
              <c:f>'Figure 5'!$A$1:$A$7</c:f>
              <c:strCache>
                <c:ptCount val="7"/>
                <c:pt idx="0">
                  <c:v>Decided in &lt; 1 month</c:v>
                </c:pt>
                <c:pt idx="1">
                  <c:v>Decided in 2-3 months</c:v>
                </c:pt>
                <c:pt idx="2">
                  <c:v>Decided in 4-6 months</c:v>
                </c:pt>
                <c:pt idx="3">
                  <c:v>Decided in 7-9 months</c:v>
                </c:pt>
                <c:pt idx="4">
                  <c:v>Decided in 10-12 months</c:v>
                </c:pt>
                <c:pt idx="5">
                  <c:v>Decided in 13-18 months</c:v>
                </c:pt>
                <c:pt idx="6">
                  <c:v>Pending </c:v>
                </c:pt>
              </c:strCache>
            </c:strRef>
          </c:cat>
          <c:val>
            <c:numRef>
              <c:f>'Figure 5'!$B$1:$B$7</c:f>
              <c:numCache>
                <c:formatCode>General</c:formatCode>
                <c:ptCount val="7"/>
                <c:pt idx="0">
                  <c:v>2</c:v>
                </c:pt>
                <c:pt idx="1">
                  <c:v>14</c:v>
                </c:pt>
                <c:pt idx="2">
                  <c:v>21</c:v>
                </c:pt>
                <c:pt idx="3">
                  <c:v>13</c:v>
                </c:pt>
                <c:pt idx="4">
                  <c:v>5</c:v>
                </c:pt>
                <c:pt idx="5">
                  <c:v>3</c:v>
                </c:pt>
                <c:pt idx="6">
                  <c:v>42</c:v>
                </c:pt>
              </c:numCache>
            </c:numRef>
          </c:val>
        </c:ser>
        <c:dLbls>
          <c:showCatName val="1"/>
          <c:showPercent val="1"/>
        </c:dLbls>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8793747920648718"/>
          <c:y val="3.9215686274509803E-2"/>
          <c:w val="0.55585618287075733"/>
          <c:h val="0.75980013193538065"/>
        </c:manualLayout>
      </c:layout>
      <c:lineChart>
        <c:grouping val="standard"/>
        <c:ser>
          <c:idx val="0"/>
          <c:order val="0"/>
          <c:tx>
            <c:strRef>
              <c:f>'Figure 8'!$A$2</c:f>
              <c:strCache>
                <c:ptCount val="1"/>
                <c:pt idx="0">
                  <c:v>Professional, technical, and related workers </c:v>
                </c:pt>
              </c:strCache>
            </c:strRef>
          </c:tx>
          <c:spPr>
            <a:ln w="25400">
              <a:solidFill>
                <a:schemeClr val="accent4">
                  <a:lumMod val="60000"/>
                  <a:lumOff val="40000"/>
                </a:schemeClr>
              </a:solidFill>
            </a:ln>
          </c:spPr>
          <c:marker>
            <c:symbol val="square"/>
            <c:size val="6"/>
            <c:spPr>
              <a:solidFill>
                <a:schemeClr val="accent4">
                  <a:lumMod val="60000"/>
                  <a:lumOff val="40000"/>
                </a:schemeClr>
              </a:solidFill>
              <a:ln>
                <a:solidFill>
                  <a:schemeClr val="accent4">
                    <a:lumMod val="60000"/>
                    <a:lumOff val="40000"/>
                  </a:schemeClr>
                </a:solidFill>
              </a:ln>
            </c:spPr>
          </c:marker>
          <c:cat>
            <c:numRef>
              <c:f>'Figure 8'!$B$1:$M$1</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'Figure 8'!$B$2:$M$2</c:f>
              <c:numCache>
                <c:formatCode>General</c:formatCode>
                <c:ptCount val="12"/>
                <c:pt idx="0">
                  <c:v>785</c:v>
                </c:pt>
                <c:pt idx="1">
                  <c:v>776</c:v>
                </c:pt>
                <c:pt idx="2">
                  <c:v>989</c:v>
                </c:pt>
                <c:pt idx="3">
                  <c:v>1068</c:v>
                </c:pt>
                <c:pt idx="4">
                  <c:v>978</c:v>
                </c:pt>
                <c:pt idx="5">
                  <c:v>1268</c:v>
                </c:pt>
                <c:pt idx="6">
                  <c:v>971</c:v>
                </c:pt>
                <c:pt idx="7">
                  <c:v>1354</c:v>
                </c:pt>
                <c:pt idx="8">
                  <c:v>2060</c:v>
                </c:pt>
                <c:pt idx="9">
                  <c:v>2675</c:v>
                </c:pt>
                <c:pt idx="10">
                  <c:v>3620</c:v>
                </c:pt>
                <c:pt idx="11">
                  <c:v>5583</c:v>
                </c:pt>
              </c:numCache>
            </c:numRef>
          </c:val>
        </c:ser>
        <c:ser>
          <c:idx val="1"/>
          <c:order val="1"/>
          <c:tx>
            <c:strRef>
              <c:f>'Figure 8'!$A$3</c:f>
              <c:strCache>
                <c:ptCount val="1"/>
                <c:pt idx="0">
                  <c:v>Domestic workers</c:v>
                </c:pt>
              </c:strCache>
            </c:strRef>
          </c:tx>
          <c:spPr>
            <a:ln w="25400">
              <a:solidFill>
                <a:schemeClr val="accent5">
                  <a:lumMod val="50000"/>
                </a:schemeClr>
              </a:solidFill>
            </a:ln>
          </c:spPr>
          <c:marker>
            <c:symbol val="diamond"/>
            <c:size val="6"/>
            <c:spPr>
              <a:solidFill>
                <a:schemeClr val="accent5">
                  <a:lumMod val="50000"/>
                </a:schemeClr>
              </a:solidFill>
              <a:ln>
                <a:solidFill>
                  <a:schemeClr val="accent5">
                    <a:lumMod val="50000"/>
                  </a:schemeClr>
                </a:solidFill>
              </a:ln>
            </c:spPr>
          </c:marker>
          <c:cat>
            <c:numRef>
              <c:f>'Figure 8'!$B$1:$M$1</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'Figure 8'!$B$3:$M$3</c:f>
              <c:numCache>
                <c:formatCode>General</c:formatCode>
                <c:ptCount val="12"/>
                <c:pt idx="0">
                  <c:v>3749</c:v>
                </c:pt>
                <c:pt idx="1">
                  <c:v>4410</c:v>
                </c:pt>
                <c:pt idx="2">
                  <c:v>4940</c:v>
                </c:pt>
                <c:pt idx="3">
                  <c:v>5422</c:v>
                </c:pt>
                <c:pt idx="4">
                  <c:v>5228</c:v>
                </c:pt>
                <c:pt idx="5">
                  <c:v>4967</c:v>
                </c:pt>
                <c:pt idx="6">
                  <c:v>4367</c:v>
                </c:pt>
                <c:pt idx="7">
                  <c:v>5826</c:v>
                </c:pt>
                <c:pt idx="8">
                  <c:v>9113</c:v>
                </c:pt>
                <c:pt idx="9">
                  <c:v>11844</c:v>
                </c:pt>
                <c:pt idx="10">
                  <c:v>3149</c:v>
                </c:pt>
                <c:pt idx="11">
                  <c:v>6403</c:v>
                </c:pt>
              </c:numCache>
            </c:numRef>
          </c:val>
        </c:ser>
        <c:marker val="1"/>
        <c:axId val="53466240"/>
        <c:axId val="53468544"/>
      </c:lineChart>
      <c:catAx>
        <c:axId val="53466240"/>
        <c:scaling>
          <c:orientation val="minMax"/>
        </c:scaling>
        <c:axPos val="b"/>
        <c:title>
          <c:tx>
            <c:rich>
              <a:bodyPr/>
              <a:lstStyle/>
              <a:p>
                <a:pPr>
                  <a:defRPr b="0">
                    <a:latin typeface="Arial" pitchFamily="34" charset="0"/>
                    <a:cs typeface="Arial" pitchFamily="34" charset="0"/>
                  </a:defRPr>
                </a:pPr>
                <a:r>
                  <a:rPr lang="en-US" b="0">
                    <a:latin typeface="Arial" pitchFamily="34" charset="0"/>
                    <a:cs typeface="Arial" pitchFamily="34" charset="0"/>
                  </a:rPr>
                  <a:t>Year</a:t>
                </a:r>
              </a:p>
            </c:rich>
          </c:tx>
        </c:title>
        <c:numFmt formatCode="General" sourceLinked="1"/>
        <c:tickLblPos val="nextTo"/>
        <c:txPr>
          <a:bodyPr/>
          <a:lstStyle/>
          <a:p>
            <a:pPr>
              <a:defRPr>
                <a:latin typeface="Arial" pitchFamily="34" charset="0"/>
                <a:cs typeface="Arial" pitchFamily="34" charset="0"/>
              </a:defRPr>
            </a:pPr>
            <a:endParaRPr lang="en-US"/>
          </a:p>
        </c:txPr>
        <c:crossAx val="53468544"/>
        <c:crosses val="autoZero"/>
        <c:auto val="1"/>
        <c:lblAlgn val="ctr"/>
        <c:lblOffset val="100"/>
      </c:catAx>
      <c:valAx>
        <c:axId val="53468544"/>
        <c:scaling>
          <c:orientation val="minMax"/>
          <c:max val="12000"/>
        </c:scaling>
        <c:axPos val="l"/>
        <c:majorGridlines/>
        <c:title>
          <c:tx>
            <c:rich>
              <a:bodyPr rot="-5400000" vert="horz"/>
              <a:lstStyle/>
              <a:p>
                <a:pPr>
                  <a:defRPr b="0">
                    <a:latin typeface="Arial" pitchFamily="34" charset="0"/>
                    <a:cs typeface="Arial" pitchFamily="34" charset="0"/>
                  </a:defRPr>
                </a:pPr>
                <a:r>
                  <a:rPr lang="en-US" b="0">
                    <a:latin typeface="Arial" pitchFamily="34" charset="0"/>
                    <a:cs typeface="Arial" pitchFamily="34" charset="0"/>
                  </a:rPr>
                  <a:t>Number</a:t>
                </a:r>
                <a:r>
                  <a:rPr lang="en-US" b="0" baseline="0">
                    <a:latin typeface="Arial" pitchFamily="34" charset="0"/>
                    <a:cs typeface="Arial" pitchFamily="34" charset="0"/>
                  </a:rPr>
                  <a:t> of deployed new hires</a:t>
                </a:r>
                <a:endParaRPr lang="en-US" b="0">
                  <a:latin typeface="Arial" pitchFamily="34" charset="0"/>
                  <a:cs typeface="Arial" pitchFamily="34" charset="0"/>
                </a:endParaRPr>
              </a:p>
            </c:rich>
          </c:tx>
          <c:layout>
            <c:manualLayout>
              <c:xMode val="edge"/>
              <c:yMode val="edge"/>
              <c:x val="2.198710149843764E-2"/>
              <c:y val="0.20196780215307336"/>
            </c:manualLayout>
          </c:layout>
        </c:title>
        <c:numFmt formatCode="#,##0" sourceLinked="0"/>
        <c:tickLblPos val="nextTo"/>
        <c:txPr>
          <a:bodyPr/>
          <a:lstStyle/>
          <a:p>
            <a:pPr>
              <a:defRPr>
                <a:latin typeface="Arial" pitchFamily="34" charset="0"/>
                <a:cs typeface="Arial" pitchFamily="34" charset="0"/>
              </a:defRPr>
            </a:pPr>
            <a:endParaRPr lang="en-US"/>
          </a:p>
        </c:txPr>
        <c:crossAx val="53466240"/>
        <c:crosses val="autoZero"/>
        <c:crossBetween val="between"/>
      </c:valAx>
    </c:plotArea>
    <c:legend>
      <c:legendPos val="r"/>
      <c:layout>
        <c:manualLayout>
          <c:xMode val="edge"/>
          <c:yMode val="edge"/>
          <c:x val="0.75401779564788463"/>
          <c:y val="0.39972742711973891"/>
          <c:w val="0.23754040464991891"/>
          <c:h val="0.38592838996729828"/>
        </c:manualLayout>
      </c:layout>
      <c:txPr>
        <a:bodyPr/>
        <a:lstStyle/>
        <a:p>
          <a:pPr>
            <a:defRPr>
              <a:latin typeface="Arial" pitchFamily="34" charset="0"/>
              <a:cs typeface="Arial" pitchFamily="34"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8793747920648718"/>
          <c:y val="3.9215686274509803E-2"/>
          <c:w val="0.55585618287075733"/>
          <c:h val="0.75980013193538065"/>
        </c:manualLayout>
      </c:layout>
      <c:lineChart>
        <c:grouping val="standard"/>
        <c:ser>
          <c:idx val="0"/>
          <c:order val="0"/>
          <c:tx>
            <c:strRef>
              <c:f>'Figure 8'!$A$2</c:f>
              <c:strCache>
                <c:ptCount val="1"/>
                <c:pt idx="0">
                  <c:v>Professional, technical, and related workers </c:v>
                </c:pt>
              </c:strCache>
            </c:strRef>
          </c:tx>
          <c:spPr>
            <a:ln w="25400">
              <a:solidFill>
                <a:schemeClr val="accent4">
                  <a:lumMod val="60000"/>
                  <a:lumOff val="40000"/>
                </a:schemeClr>
              </a:solidFill>
            </a:ln>
          </c:spPr>
          <c:marker>
            <c:symbol val="square"/>
            <c:size val="6"/>
            <c:spPr>
              <a:solidFill>
                <a:schemeClr val="accent4">
                  <a:lumMod val="60000"/>
                  <a:lumOff val="40000"/>
                </a:schemeClr>
              </a:solidFill>
              <a:ln>
                <a:solidFill>
                  <a:schemeClr val="accent4">
                    <a:lumMod val="60000"/>
                    <a:lumOff val="40000"/>
                  </a:schemeClr>
                </a:solidFill>
              </a:ln>
            </c:spPr>
          </c:marker>
          <c:cat>
            <c:numRef>
              <c:f>'Figure 8'!$B$1:$M$1</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'Figure 8'!$B$2:$M$2</c:f>
              <c:numCache>
                <c:formatCode>General</c:formatCode>
                <c:ptCount val="12"/>
                <c:pt idx="0">
                  <c:v>785</c:v>
                </c:pt>
                <c:pt idx="1">
                  <c:v>776</c:v>
                </c:pt>
                <c:pt idx="2">
                  <c:v>989</c:v>
                </c:pt>
                <c:pt idx="3">
                  <c:v>1068</c:v>
                </c:pt>
                <c:pt idx="4">
                  <c:v>978</c:v>
                </c:pt>
                <c:pt idx="5">
                  <c:v>1268</c:v>
                </c:pt>
                <c:pt idx="6">
                  <c:v>971</c:v>
                </c:pt>
                <c:pt idx="7">
                  <c:v>1354</c:v>
                </c:pt>
                <c:pt idx="8">
                  <c:v>2060</c:v>
                </c:pt>
                <c:pt idx="9">
                  <c:v>2675</c:v>
                </c:pt>
                <c:pt idx="10">
                  <c:v>3620</c:v>
                </c:pt>
                <c:pt idx="11">
                  <c:v>5583</c:v>
                </c:pt>
              </c:numCache>
            </c:numRef>
          </c:val>
        </c:ser>
        <c:ser>
          <c:idx val="1"/>
          <c:order val="1"/>
          <c:tx>
            <c:strRef>
              <c:f>'Figure 8'!$A$3</c:f>
              <c:strCache>
                <c:ptCount val="1"/>
                <c:pt idx="0">
                  <c:v>Domestic workers</c:v>
                </c:pt>
              </c:strCache>
            </c:strRef>
          </c:tx>
          <c:spPr>
            <a:ln w="25400">
              <a:solidFill>
                <a:schemeClr val="accent5">
                  <a:lumMod val="50000"/>
                </a:schemeClr>
              </a:solidFill>
            </a:ln>
          </c:spPr>
          <c:marker>
            <c:symbol val="diamond"/>
            <c:size val="6"/>
            <c:spPr>
              <a:solidFill>
                <a:schemeClr val="accent5">
                  <a:lumMod val="50000"/>
                </a:schemeClr>
              </a:solidFill>
              <a:ln>
                <a:solidFill>
                  <a:schemeClr val="accent5">
                    <a:lumMod val="50000"/>
                  </a:schemeClr>
                </a:solidFill>
              </a:ln>
            </c:spPr>
          </c:marker>
          <c:cat>
            <c:numRef>
              <c:f>'Figure 8'!$B$1:$M$1</c:f>
              <c:numCache>
                <c:formatCode>General</c:formatCode>
                <c:ptCount val="12"/>
                <c:pt idx="0">
                  <c:v>1997</c:v>
                </c:pt>
                <c:pt idx="1">
                  <c:v>1998</c:v>
                </c:pt>
                <c:pt idx="2">
                  <c:v>1999</c:v>
                </c:pt>
                <c:pt idx="3">
                  <c:v>2000</c:v>
                </c:pt>
                <c:pt idx="4">
                  <c:v>2001</c:v>
                </c:pt>
                <c:pt idx="5">
                  <c:v>2002</c:v>
                </c:pt>
                <c:pt idx="6">
                  <c:v>2003</c:v>
                </c:pt>
                <c:pt idx="7">
                  <c:v>2004</c:v>
                </c:pt>
                <c:pt idx="8">
                  <c:v>2005</c:v>
                </c:pt>
                <c:pt idx="9">
                  <c:v>2006</c:v>
                </c:pt>
                <c:pt idx="10">
                  <c:v>2007</c:v>
                </c:pt>
                <c:pt idx="11">
                  <c:v>2008</c:v>
                </c:pt>
              </c:numCache>
            </c:numRef>
          </c:cat>
          <c:val>
            <c:numRef>
              <c:f>'Figure 8'!$B$3:$M$3</c:f>
              <c:numCache>
                <c:formatCode>General</c:formatCode>
                <c:ptCount val="12"/>
                <c:pt idx="0">
                  <c:v>3749</c:v>
                </c:pt>
                <c:pt idx="1">
                  <c:v>4410</c:v>
                </c:pt>
                <c:pt idx="2">
                  <c:v>4940</c:v>
                </c:pt>
                <c:pt idx="3">
                  <c:v>5422</c:v>
                </c:pt>
                <c:pt idx="4">
                  <c:v>5228</c:v>
                </c:pt>
                <c:pt idx="5">
                  <c:v>4967</c:v>
                </c:pt>
                <c:pt idx="6">
                  <c:v>4367</c:v>
                </c:pt>
                <c:pt idx="7">
                  <c:v>5826</c:v>
                </c:pt>
                <c:pt idx="8">
                  <c:v>9113</c:v>
                </c:pt>
                <c:pt idx="9">
                  <c:v>11844</c:v>
                </c:pt>
                <c:pt idx="10">
                  <c:v>3149</c:v>
                </c:pt>
                <c:pt idx="11">
                  <c:v>6403</c:v>
                </c:pt>
              </c:numCache>
            </c:numRef>
          </c:val>
        </c:ser>
        <c:marker val="1"/>
        <c:axId val="53916032"/>
        <c:axId val="53918336"/>
      </c:lineChart>
      <c:catAx>
        <c:axId val="53916032"/>
        <c:scaling>
          <c:orientation val="minMax"/>
        </c:scaling>
        <c:axPos val="b"/>
        <c:title>
          <c:tx>
            <c:rich>
              <a:bodyPr/>
              <a:lstStyle/>
              <a:p>
                <a:pPr>
                  <a:defRPr b="0">
                    <a:latin typeface="Arial" pitchFamily="34" charset="0"/>
                    <a:cs typeface="Arial" pitchFamily="34" charset="0"/>
                  </a:defRPr>
                </a:pPr>
                <a:r>
                  <a:rPr lang="en-US" b="0">
                    <a:latin typeface="Arial" pitchFamily="34" charset="0"/>
                    <a:cs typeface="Arial" pitchFamily="34" charset="0"/>
                  </a:rPr>
                  <a:t>Year</a:t>
                </a:r>
              </a:p>
            </c:rich>
          </c:tx>
        </c:title>
        <c:numFmt formatCode="General" sourceLinked="1"/>
        <c:tickLblPos val="nextTo"/>
        <c:txPr>
          <a:bodyPr/>
          <a:lstStyle/>
          <a:p>
            <a:pPr>
              <a:defRPr>
                <a:latin typeface="Arial" pitchFamily="34" charset="0"/>
                <a:cs typeface="Arial" pitchFamily="34" charset="0"/>
              </a:defRPr>
            </a:pPr>
            <a:endParaRPr lang="en-US"/>
          </a:p>
        </c:txPr>
        <c:crossAx val="53918336"/>
        <c:crosses val="autoZero"/>
        <c:auto val="1"/>
        <c:lblAlgn val="ctr"/>
        <c:lblOffset val="100"/>
      </c:catAx>
      <c:valAx>
        <c:axId val="53918336"/>
        <c:scaling>
          <c:orientation val="minMax"/>
          <c:max val="12000"/>
        </c:scaling>
        <c:axPos val="l"/>
        <c:majorGridlines/>
        <c:title>
          <c:tx>
            <c:rich>
              <a:bodyPr rot="-5400000" vert="horz"/>
              <a:lstStyle/>
              <a:p>
                <a:pPr>
                  <a:defRPr b="0">
                    <a:latin typeface="Arial" pitchFamily="34" charset="0"/>
                    <a:cs typeface="Arial" pitchFamily="34" charset="0"/>
                  </a:defRPr>
                </a:pPr>
                <a:r>
                  <a:rPr lang="en-US" b="0">
                    <a:latin typeface="Arial" pitchFamily="34" charset="0"/>
                    <a:cs typeface="Arial" pitchFamily="34" charset="0"/>
                  </a:rPr>
                  <a:t>Number</a:t>
                </a:r>
                <a:r>
                  <a:rPr lang="en-US" b="0" baseline="0">
                    <a:latin typeface="Arial" pitchFamily="34" charset="0"/>
                    <a:cs typeface="Arial" pitchFamily="34" charset="0"/>
                  </a:rPr>
                  <a:t> of deployed new hires</a:t>
                </a:r>
                <a:endParaRPr lang="en-US" b="0">
                  <a:latin typeface="Arial" pitchFamily="34" charset="0"/>
                  <a:cs typeface="Arial" pitchFamily="34" charset="0"/>
                </a:endParaRPr>
              </a:p>
            </c:rich>
          </c:tx>
          <c:layout>
            <c:manualLayout>
              <c:xMode val="edge"/>
              <c:yMode val="edge"/>
              <c:x val="2.198710149843764E-2"/>
              <c:y val="0.20196780215307336"/>
            </c:manualLayout>
          </c:layout>
        </c:title>
        <c:numFmt formatCode="#,##0" sourceLinked="0"/>
        <c:tickLblPos val="nextTo"/>
        <c:txPr>
          <a:bodyPr/>
          <a:lstStyle/>
          <a:p>
            <a:pPr>
              <a:defRPr>
                <a:latin typeface="Arial" pitchFamily="34" charset="0"/>
                <a:cs typeface="Arial" pitchFamily="34" charset="0"/>
              </a:defRPr>
            </a:pPr>
            <a:endParaRPr lang="en-US"/>
          </a:p>
        </c:txPr>
        <c:crossAx val="53916032"/>
        <c:crosses val="autoZero"/>
        <c:crossBetween val="between"/>
      </c:valAx>
    </c:plotArea>
    <c:legend>
      <c:legendPos val="r"/>
      <c:layout>
        <c:manualLayout>
          <c:xMode val="edge"/>
          <c:yMode val="edge"/>
          <c:x val="0.75401779564788463"/>
          <c:y val="0.39972742711973891"/>
          <c:w val="0.23754040464991891"/>
          <c:h val="0.38592838996729828"/>
        </c:manualLayout>
      </c:layout>
      <c:txPr>
        <a:bodyPr/>
        <a:lstStyle/>
        <a:p>
          <a:pPr>
            <a:defRPr>
              <a:latin typeface="Arial" pitchFamily="34" charset="0"/>
              <a:cs typeface="Arial" pitchFamily="34" charset="0"/>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72015214617432"/>
          <c:y val="2.3579845966386351E-2"/>
          <c:w val="0.55259148814145698"/>
          <c:h val="0.8649124634086196"/>
        </c:manualLayout>
      </c:layout>
      <c:lineChart>
        <c:grouping val="standard"/>
        <c:ser>
          <c:idx val="0"/>
          <c:order val="0"/>
          <c:tx>
            <c:strRef>
              <c:f>'Figure 9'!$B$14</c:f>
              <c:strCache>
                <c:ptCount val="1"/>
                <c:pt idx="0">
                  <c:v>Domestic helpers and related </c:v>
                </c:pt>
              </c:strCache>
            </c:strRef>
          </c:tx>
          <c:spPr>
            <a:ln>
              <a:solidFill>
                <a:schemeClr val="accent5">
                  <a:lumMod val="50000"/>
                </a:schemeClr>
              </a:solidFill>
            </a:ln>
          </c:spPr>
          <c:marker>
            <c:symbol val="none"/>
          </c:marker>
          <c:cat>
            <c:numRef>
              <c:f>'Figure 9'!$A$15:$A$19</c:f>
              <c:numCache>
                <c:formatCode>General</c:formatCode>
                <c:ptCount val="5"/>
                <c:pt idx="0">
                  <c:v>2005</c:v>
                </c:pt>
                <c:pt idx="1">
                  <c:v>2006</c:v>
                </c:pt>
                <c:pt idx="2">
                  <c:v>2007</c:v>
                </c:pt>
                <c:pt idx="3">
                  <c:v>2008</c:v>
                </c:pt>
                <c:pt idx="4">
                  <c:v>2009</c:v>
                </c:pt>
              </c:numCache>
            </c:numRef>
          </c:cat>
          <c:val>
            <c:numRef>
              <c:f>'Figure 9'!$B$15:$B$19</c:f>
              <c:numCache>
                <c:formatCode>General</c:formatCode>
                <c:ptCount val="5"/>
                <c:pt idx="0">
                  <c:v>3009</c:v>
                </c:pt>
                <c:pt idx="1">
                  <c:v>4314</c:v>
                </c:pt>
                <c:pt idx="2">
                  <c:v>5084</c:v>
                </c:pt>
                <c:pt idx="3">
                  <c:v>10017</c:v>
                </c:pt>
                <c:pt idx="4">
                  <c:v>15376</c:v>
                </c:pt>
              </c:numCache>
            </c:numRef>
          </c:val>
        </c:ser>
        <c:ser>
          <c:idx val="1"/>
          <c:order val="1"/>
          <c:tx>
            <c:strRef>
              <c:f>'Figure 9'!$C$14</c:f>
              <c:strCache>
                <c:ptCount val="1"/>
                <c:pt idx="0">
                  <c:v>Waiter, bartenders, and related</c:v>
                </c:pt>
              </c:strCache>
            </c:strRef>
          </c:tx>
          <c:spPr>
            <a:ln>
              <a:solidFill>
                <a:schemeClr val="tx2">
                  <a:lumMod val="40000"/>
                  <a:lumOff val="60000"/>
                </a:schemeClr>
              </a:solidFill>
            </a:ln>
          </c:spPr>
          <c:marker>
            <c:symbol val="none"/>
          </c:marker>
          <c:cat>
            <c:numRef>
              <c:f>'Figure 9'!$A$15:$A$19</c:f>
              <c:numCache>
                <c:formatCode>General</c:formatCode>
                <c:ptCount val="5"/>
                <c:pt idx="0">
                  <c:v>2005</c:v>
                </c:pt>
                <c:pt idx="1">
                  <c:v>2006</c:v>
                </c:pt>
                <c:pt idx="2">
                  <c:v>2007</c:v>
                </c:pt>
                <c:pt idx="3">
                  <c:v>2008</c:v>
                </c:pt>
                <c:pt idx="4">
                  <c:v>2009</c:v>
                </c:pt>
              </c:numCache>
            </c:numRef>
          </c:cat>
          <c:val>
            <c:numRef>
              <c:f>'Figure 9'!$C$15:$C$19</c:f>
              <c:numCache>
                <c:formatCode>General</c:formatCode>
                <c:ptCount val="5"/>
                <c:pt idx="0">
                  <c:v>5001</c:v>
                </c:pt>
                <c:pt idx="1">
                  <c:v>2980</c:v>
                </c:pt>
                <c:pt idx="2">
                  <c:v>4307</c:v>
                </c:pt>
                <c:pt idx="3">
                  <c:v>6853</c:v>
                </c:pt>
                <c:pt idx="4">
                  <c:v>4037</c:v>
                </c:pt>
              </c:numCache>
            </c:numRef>
          </c:val>
        </c:ser>
        <c:ser>
          <c:idx val="2"/>
          <c:order val="2"/>
          <c:tx>
            <c:strRef>
              <c:f>'Figure 9'!$D$14</c:f>
              <c:strCache>
                <c:ptCount val="1"/>
                <c:pt idx="0">
                  <c:v>Service workers (n.e.c.)</c:v>
                </c:pt>
              </c:strCache>
            </c:strRef>
          </c:tx>
          <c:spPr>
            <a:ln>
              <a:solidFill>
                <a:schemeClr val="bg1">
                  <a:lumMod val="85000"/>
                </a:schemeClr>
              </a:solidFill>
            </a:ln>
          </c:spPr>
          <c:marker>
            <c:symbol val="none"/>
          </c:marker>
          <c:cat>
            <c:numRef>
              <c:f>'Figure 9'!$A$15:$A$19</c:f>
              <c:numCache>
                <c:formatCode>General</c:formatCode>
                <c:ptCount val="5"/>
                <c:pt idx="0">
                  <c:v>2005</c:v>
                </c:pt>
                <c:pt idx="1">
                  <c:v>2006</c:v>
                </c:pt>
                <c:pt idx="2">
                  <c:v>2007</c:v>
                </c:pt>
                <c:pt idx="3">
                  <c:v>2008</c:v>
                </c:pt>
                <c:pt idx="4">
                  <c:v>2009</c:v>
                </c:pt>
              </c:numCache>
            </c:numRef>
          </c:cat>
          <c:val>
            <c:numRef>
              <c:f>'Figure 9'!$D$15:$D$19</c:f>
              <c:numCache>
                <c:formatCode>General</c:formatCode>
                <c:ptCount val="5"/>
                <c:pt idx="0">
                  <c:v>2558</c:v>
                </c:pt>
                <c:pt idx="1">
                  <c:v>1884</c:v>
                </c:pt>
                <c:pt idx="2">
                  <c:v>3493</c:v>
                </c:pt>
                <c:pt idx="3">
                  <c:v>6812</c:v>
                </c:pt>
                <c:pt idx="4">
                  <c:v>3687</c:v>
                </c:pt>
              </c:numCache>
            </c:numRef>
          </c:val>
        </c:ser>
        <c:ser>
          <c:idx val="3"/>
          <c:order val="3"/>
          <c:tx>
            <c:strRef>
              <c:f>'Figure 9'!$E$14</c:f>
              <c:strCache>
                <c:ptCount val="1"/>
                <c:pt idx="0">
                  <c:v>Sales, shop assistants, and demonstrators</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9'!$E$15:$E$19</c:f>
              <c:numCache>
                <c:formatCode>General</c:formatCode>
                <c:ptCount val="5"/>
                <c:pt idx="0">
                  <c:v>1596</c:v>
                </c:pt>
                <c:pt idx="1">
                  <c:v>2431</c:v>
                </c:pt>
                <c:pt idx="2">
                  <c:v>3667</c:v>
                </c:pt>
                <c:pt idx="3">
                  <c:v>5360</c:v>
                </c:pt>
                <c:pt idx="4">
                  <c:v>2756</c:v>
                </c:pt>
              </c:numCache>
            </c:numRef>
          </c:val>
        </c:ser>
        <c:ser>
          <c:idx val="4"/>
          <c:order val="4"/>
          <c:tx>
            <c:strRef>
              <c:f>'Figure 9'!$F$14</c:f>
              <c:strCache>
                <c:ptCount val="1"/>
                <c:pt idx="0">
                  <c:v>Charworkers, cleaners, and related</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9'!$F$15:$F$19</c:f>
              <c:numCache>
                <c:formatCode>General</c:formatCode>
                <c:ptCount val="5"/>
                <c:pt idx="0">
                  <c:v>3460</c:v>
                </c:pt>
                <c:pt idx="1">
                  <c:v>1517</c:v>
                </c:pt>
                <c:pt idx="2">
                  <c:v>2270</c:v>
                </c:pt>
                <c:pt idx="3">
                  <c:v>3830</c:v>
                </c:pt>
                <c:pt idx="4">
                  <c:v>2697</c:v>
                </c:pt>
              </c:numCache>
            </c:numRef>
          </c:val>
        </c:ser>
        <c:ser>
          <c:idx val="5"/>
          <c:order val="5"/>
          <c:tx>
            <c:strRef>
              <c:f>'Figure 9'!$G$14</c:f>
              <c:strCache>
                <c:ptCount val="1"/>
                <c:pt idx="0">
                  <c:v>Protective service workers (n.e.c.)</c:v>
                </c:pt>
              </c:strCache>
            </c:strRef>
          </c:tx>
          <c:spPr>
            <a:ln>
              <a:solidFill>
                <a:schemeClr val="accent6">
                  <a:lumMod val="75000"/>
                </a:schemeClr>
              </a:solidFill>
            </a:ln>
          </c:spPr>
          <c:marker>
            <c:symbol val="none"/>
          </c:marker>
          <c:cat>
            <c:numRef>
              <c:f>'Figure 9'!$A$15:$A$19</c:f>
              <c:numCache>
                <c:formatCode>General</c:formatCode>
                <c:ptCount val="5"/>
                <c:pt idx="0">
                  <c:v>2005</c:v>
                </c:pt>
                <c:pt idx="1">
                  <c:v>2006</c:v>
                </c:pt>
                <c:pt idx="2">
                  <c:v>2007</c:v>
                </c:pt>
                <c:pt idx="3">
                  <c:v>2008</c:v>
                </c:pt>
                <c:pt idx="4">
                  <c:v>2009</c:v>
                </c:pt>
              </c:numCache>
            </c:numRef>
          </c:cat>
          <c:val>
            <c:numRef>
              <c:f>'Figure 9'!$G$15:$G$19</c:f>
              <c:numCache>
                <c:formatCode>General</c:formatCode>
                <c:ptCount val="5"/>
                <c:pt idx="0">
                  <c:v>750</c:v>
                </c:pt>
                <c:pt idx="1">
                  <c:v>694</c:v>
                </c:pt>
                <c:pt idx="2">
                  <c:v>1360</c:v>
                </c:pt>
                <c:pt idx="3">
                  <c:v>2811</c:v>
                </c:pt>
                <c:pt idx="4">
                  <c:v>2606</c:v>
                </c:pt>
              </c:numCache>
            </c:numRef>
          </c:val>
        </c:ser>
        <c:ser>
          <c:idx val="6"/>
          <c:order val="6"/>
          <c:tx>
            <c:strRef>
              <c:f>'Figure 9'!$H$14</c:f>
              <c:strCache>
                <c:ptCount val="1"/>
                <c:pt idx="0">
                  <c:v>Cooks and related</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9'!$H$15:$H$19</c:f>
              <c:numCache>
                <c:formatCode>General</c:formatCode>
                <c:ptCount val="5"/>
                <c:pt idx="0">
                  <c:v>1896</c:v>
                </c:pt>
                <c:pt idx="1">
                  <c:v>1389</c:v>
                </c:pt>
                <c:pt idx="2">
                  <c:v>1744</c:v>
                </c:pt>
                <c:pt idx="3">
                  <c:v>3943</c:v>
                </c:pt>
                <c:pt idx="4">
                  <c:v>2556</c:v>
                </c:pt>
              </c:numCache>
            </c:numRef>
          </c:val>
        </c:ser>
        <c:ser>
          <c:idx val="7"/>
          <c:order val="7"/>
          <c:tx>
            <c:strRef>
              <c:f>'Figure 9'!$I$14</c:f>
              <c:strCache>
                <c:ptCount val="1"/>
                <c:pt idx="0">
                  <c:v>Nurses professional</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9'!$I$15:$I$19</c:f>
              <c:numCache>
                <c:formatCode>General</c:formatCode>
                <c:ptCount val="5"/>
                <c:pt idx="0">
                  <c:v>1753</c:v>
                </c:pt>
                <c:pt idx="1">
                  <c:v>1640</c:v>
                </c:pt>
                <c:pt idx="2">
                  <c:v>1750</c:v>
                </c:pt>
                <c:pt idx="3">
                  <c:v>2814</c:v>
                </c:pt>
                <c:pt idx="4">
                  <c:v>2530</c:v>
                </c:pt>
              </c:numCache>
            </c:numRef>
          </c:val>
        </c:ser>
        <c:ser>
          <c:idx val="8"/>
          <c:order val="8"/>
          <c:tx>
            <c:strRef>
              <c:f>'Figure 9'!$J$14</c:f>
              <c:strCache>
                <c:ptCount val="1"/>
                <c:pt idx="0">
                  <c:v>Production and related (n.e.c.)</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9'!$J$15:$J$19</c:f>
              <c:numCache>
                <c:formatCode>General</c:formatCode>
                <c:ptCount val="5"/>
                <c:pt idx="0">
                  <c:v>1349</c:v>
                </c:pt>
                <c:pt idx="1">
                  <c:v>1428</c:v>
                </c:pt>
                <c:pt idx="2">
                  <c:v>2447</c:v>
                </c:pt>
                <c:pt idx="3">
                  <c:v>4801</c:v>
                </c:pt>
                <c:pt idx="4">
                  <c:v>2109</c:v>
                </c:pt>
              </c:numCache>
            </c:numRef>
          </c:val>
        </c:ser>
        <c:ser>
          <c:idx val="9"/>
          <c:order val="9"/>
          <c:tx>
            <c:strRef>
              <c:f>'Figure 9'!$K$14</c:f>
              <c:strCache>
                <c:ptCount val="1"/>
                <c:pt idx="0">
                  <c:v>Wiremen, electrical</c:v>
                </c:pt>
              </c:strCache>
            </c:strRef>
          </c:tx>
          <c:marker>
            <c:symbol val="none"/>
          </c:marker>
          <c:cat>
            <c:numRef>
              <c:f>'Figure 9'!$A$15:$A$19</c:f>
              <c:numCache>
                <c:formatCode>General</c:formatCode>
                <c:ptCount val="5"/>
                <c:pt idx="0">
                  <c:v>2005</c:v>
                </c:pt>
                <c:pt idx="1">
                  <c:v>2006</c:v>
                </c:pt>
                <c:pt idx="2">
                  <c:v>2007</c:v>
                </c:pt>
                <c:pt idx="3">
                  <c:v>2008</c:v>
                </c:pt>
                <c:pt idx="4">
                  <c:v>2009</c:v>
                </c:pt>
              </c:numCache>
            </c:numRef>
          </c:cat>
          <c:val>
            <c:numRef>
              <c:f>'Figure 9'!$K$15:$K$19</c:f>
              <c:numCache>
                <c:formatCode>General</c:formatCode>
                <c:ptCount val="5"/>
                <c:pt idx="0">
                  <c:v>1165</c:v>
                </c:pt>
                <c:pt idx="1">
                  <c:v>1036</c:v>
                </c:pt>
                <c:pt idx="2">
                  <c:v>2226</c:v>
                </c:pt>
                <c:pt idx="3">
                  <c:v>2639</c:v>
                </c:pt>
                <c:pt idx="4">
                  <c:v>1922</c:v>
                </c:pt>
              </c:numCache>
            </c:numRef>
          </c:val>
        </c:ser>
        <c:marker val="1"/>
        <c:axId val="53986816"/>
        <c:axId val="53988736"/>
      </c:lineChart>
      <c:catAx>
        <c:axId val="53986816"/>
        <c:scaling>
          <c:orientation val="minMax"/>
        </c:scaling>
        <c:axPos val="b"/>
        <c:title>
          <c:tx>
            <c:rich>
              <a:bodyPr/>
              <a:lstStyle/>
              <a:p>
                <a:pPr>
                  <a:defRPr b="0"/>
                </a:pPr>
                <a:r>
                  <a:rPr lang="en-US" b="0"/>
                  <a:t>Year</a:t>
                </a:r>
              </a:p>
            </c:rich>
          </c:tx>
          <c:layout>
            <c:manualLayout>
              <c:xMode val="edge"/>
              <c:yMode val="edge"/>
              <c:x val="0.39542273594777944"/>
              <c:y val="0.9517684968869371"/>
            </c:manualLayout>
          </c:layout>
        </c:title>
        <c:numFmt formatCode="General" sourceLinked="1"/>
        <c:tickLblPos val="nextTo"/>
        <c:crossAx val="53988736"/>
        <c:crosses val="autoZero"/>
        <c:auto val="1"/>
        <c:lblAlgn val="ctr"/>
        <c:lblOffset val="100"/>
      </c:catAx>
      <c:valAx>
        <c:axId val="53988736"/>
        <c:scaling>
          <c:orientation val="minMax"/>
        </c:scaling>
        <c:axPos val="l"/>
        <c:majorGridlines/>
        <c:title>
          <c:tx>
            <c:rich>
              <a:bodyPr rot="-5400000" vert="horz"/>
              <a:lstStyle/>
              <a:p>
                <a:pPr>
                  <a:defRPr b="0"/>
                </a:pPr>
                <a:r>
                  <a:rPr lang="en-US" b="0"/>
                  <a:t>Number of job orders</a:t>
                </a:r>
              </a:p>
            </c:rich>
          </c:tx>
          <c:layout>
            <c:manualLayout>
              <c:xMode val="edge"/>
              <c:yMode val="edge"/>
              <c:x val="1.0351965186096539E-2"/>
              <c:y val="0.34894070453609061"/>
            </c:manualLayout>
          </c:layout>
        </c:title>
        <c:numFmt formatCode="#,##0" sourceLinked="0"/>
        <c:tickLblPos val="nextTo"/>
        <c:crossAx val="53986816"/>
        <c:crosses val="autoZero"/>
        <c:crossBetween val="between"/>
      </c:valAx>
    </c:plotArea>
    <c:legend>
      <c:legendPos val="r"/>
      <c:layout>
        <c:manualLayout>
          <c:xMode val="edge"/>
          <c:yMode val="edge"/>
          <c:x val="0.71221536782651607"/>
          <c:y val="0.19853740815126802"/>
          <c:w val="0.27536227395016905"/>
          <c:h val="0.60292501490830475"/>
        </c:manualLayout>
      </c:layout>
    </c:legend>
    <c:plotVisOnly val="1"/>
  </c:chart>
  <c:txPr>
    <a:bodyPr/>
    <a:lstStyle/>
    <a:p>
      <a:pPr>
        <a:defRPr>
          <a:latin typeface="Arial" pitchFamily="34" charset="0"/>
          <a:cs typeface="Arial"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6342619052514032"/>
          <c:y val="4.0854224698235894E-2"/>
          <c:w val="0.71502984450703566"/>
          <c:h val="0.79937475782101053"/>
        </c:manualLayout>
      </c:layout>
      <c:barChart>
        <c:barDir val="bar"/>
        <c:grouping val="clustered"/>
        <c:ser>
          <c:idx val="0"/>
          <c:order val="0"/>
          <c:tx>
            <c:strRef>
              <c:f>'Figure 11'!$B$1</c:f>
              <c:strCache>
                <c:ptCount val="1"/>
                <c:pt idx="0">
                  <c:v>2000</c:v>
                </c:pt>
              </c:strCache>
            </c:strRef>
          </c:tx>
          <c:spPr>
            <a:solidFill>
              <a:schemeClr val="accent5">
                <a:lumMod val="50000"/>
              </a:schemeClr>
            </a:solidFill>
          </c:spPr>
          <c:cat>
            <c:strRef>
              <c:f>'Figure 11'!$A$2:$A$16</c:f>
              <c:strCache>
                <c:ptCount val="15"/>
                <c:pt idx="0">
                  <c:v>1-20</c:v>
                </c:pt>
                <c:pt idx="1">
                  <c:v>21-40</c:v>
                </c:pt>
                <c:pt idx="2">
                  <c:v>41-60</c:v>
                </c:pt>
                <c:pt idx="3">
                  <c:v>61-80</c:v>
                </c:pt>
                <c:pt idx="4">
                  <c:v>81-100</c:v>
                </c:pt>
                <c:pt idx="5">
                  <c:v>101-150</c:v>
                </c:pt>
                <c:pt idx="6">
                  <c:v>151-250</c:v>
                </c:pt>
                <c:pt idx="7">
                  <c:v>251-350</c:v>
                </c:pt>
                <c:pt idx="8">
                  <c:v>351-450</c:v>
                </c:pt>
                <c:pt idx="9">
                  <c:v>451-550</c:v>
                </c:pt>
                <c:pt idx="10">
                  <c:v>551-750</c:v>
                </c:pt>
                <c:pt idx="11">
                  <c:v>751-950</c:v>
                </c:pt>
                <c:pt idx="12">
                  <c:v>951-1150</c:v>
                </c:pt>
                <c:pt idx="13">
                  <c:v>1,151-1,350</c:v>
                </c:pt>
                <c:pt idx="14">
                  <c:v>1,351-1,550</c:v>
                </c:pt>
              </c:strCache>
            </c:strRef>
          </c:cat>
          <c:val>
            <c:numRef>
              <c:f>'Figure 11'!$B$2:$B$16</c:f>
              <c:numCache>
                <c:formatCode>General</c:formatCode>
                <c:ptCount val="15"/>
                <c:pt idx="0">
                  <c:v>40.449438202247158</c:v>
                </c:pt>
                <c:pt idx="1">
                  <c:v>12.921348314606742</c:v>
                </c:pt>
                <c:pt idx="2">
                  <c:v>12.921348314606742</c:v>
                </c:pt>
                <c:pt idx="3">
                  <c:v>4.4943820224719095</c:v>
                </c:pt>
                <c:pt idx="4">
                  <c:v>4.4943820224719095</c:v>
                </c:pt>
                <c:pt idx="5">
                  <c:v>8.9887640449438209</c:v>
                </c:pt>
                <c:pt idx="6">
                  <c:v>7.8651685393258379</c:v>
                </c:pt>
                <c:pt idx="7">
                  <c:v>2.2471910112359601</c:v>
                </c:pt>
                <c:pt idx="8">
                  <c:v>2.8089887640449436</c:v>
                </c:pt>
                <c:pt idx="9">
                  <c:v>1.1235955056179776</c:v>
                </c:pt>
                <c:pt idx="10">
                  <c:v>1.1235955056179776</c:v>
                </c:pt>
                <c:pt idx="11">
                  <c:v>0.56179775280898925</c:v>
                </c:pt>
                <c:pt idx="12">
                  <c:v>0</c:v>
                </c:pt>
                <c:pt idx="13">
                  <c:v>0</c:v>
                </c:pt>
                <c:pt idx="14">
                  <c:v>0</c:v>
                </c:pt>
              </c:numCache>
            </c:numRef>
          </c:val>
        </c:ser>
        <c:ser>
          <c:idx val="1"/>
          <c:order val="1"/>
          <c:tx>
            <c:strRef>
              <c:f>'Figure 11'!$C$1</c:f>
              <c:strCache>
                <c:ptCount val="1"/>
                <c:pt idx="0">
                  <c:v>2009</c:v>
                </c:pt>
              </c:strCache>
            </c:strRef>
          </c:tx>
          <c:spPr>
            <a:solidFill>
              <a:srgbClr val="8064A2">
                <a:lumMod val="40000"/>
                <a:lumOff val="60000"/>
              </a:srgbClr>
            </a:solidFill>
          </c:spPr>
          <c:cat>
            <c:strRef>
              <c:f>'Figure 11'!$A$2:$A$16</c:f>
              <c:strCache>
                <c:ptCount val="15"/>
                <c:pt idx="0">
                  <c:v>1-20</c:v>
                </c:pt>
                <c:pt idx="1">
                  <c:v>21-40</c:v>
                </c:pt>
                <c:pt idx="2">
                  <c:v>41-60</c:v>
                </c:pt>
                <c:pt idx="3">
                  <c:v>61-80</c:v>
                </c:pt>
                <c:pt idx="4">
                  <c:v>81-100</c:v>
                </c:pt>
                <c:pt idx="5">
                  <c:v>101-150</c:v>
                </c:pt>
                <c:pt idx="6">
                  <c:v>151-250</c:v>
                </c:pt>
                <c:pt idx="7">
                  <c:v>251-350</c:v>
                </c:pt>
                <c:pt idx="8">
                  <c:v>351-450</c:v>
                </c:pt>
                <c:pt idx="9">
                  <c:v>451-550</c:v>
                </c:pt>
                <c:pt idx="10">
                  <c:v>551-750</c:v>
                </c:pt>
                <c:pt idx="11">
                  <c:v>751-950</c:v>
                </c:pt>
                <c:pt idx="12">
                  <c:v>951-1150</c:v>
                </c:pt>
                <c:pt idx="13">
                  <c:v>1,151-1,350</c:v>
                </c:pt>
                <c:pt idx="14">
                  <c:v>1,351-1,550</c:v>
                </c:pt>
              </c:strCache>
            </c:strRef>
          </c:cat>
          <c:val>
            <c:numRef>
              <c:f>'Figure 11'!$C$2:$C$16</c:f>
              <c:numCache>
                <c:formatCode>General</c:formatCode>
                <c:ptCount val="15"/>
                <c:pt idx="0">
                  <c:v>42.56926952141054</c:v>
                </c:pt>
                <c:pt idx="1">
                  <c:v>12.594458438287154</c:v>
                </c:pt>
                <c:pt idx="2">
                  <c:v>6.2972292191435804</c:v>
                </c:pt>
                <c:pt idx="3">
                  <c:v>6.2972292191435804</c:v>
                </c:pt>
                <c:pt idx="4">
                  <c:v>5.5415617128463515</c:v>
                </c:pt>
                <c:pt idx="5">
                  <c:v>7.3047858942065451</c:v>
                </c:pt>
                <c:pt idx="6">
                  <c:v>7.3047858942065451</c:v>
                </c:pt>
                <c:pt idx="7">
                  <c:v>4.5340050377833752</c:v>
                </c:pt>
                <c:pt idx="8">
                  <c:v>2.2670025188916894</c:v>
                </c:pt>
                <c:pt idx="9">
                  <c:v>1.0075566750629712</c:v>
                </c:pt>
                <c:pt idx="10">
                  <c:v>1.5113350125944569</c:v>
                </c:pt>
                <c:pt idx="11">
                  <c:v>1.5113350125944569</c:v>
                </c:pt>
                <c:pt idx="12">
                  <c:v>0.75566750629722923</c:v>
                </c:pt>
                <c:pt idx="13">
                  <c:v>0</c:v>
                </c:pt>
                <c:pt idx="14">
                  <c:v>0.50377833753148682</c:v>
                </c:pt>
              </c:numCache>
            </c:numRef>
          </c:val>
        </c:ser>
        <c:axId val="66892160"/>
        <c:axId val="66894080"/>
      </c:barChart>
      <c:catAx>
        <c:axId val="66892160"/>
        <c:scaling>
          <c:orientation val="minMax"/>
        </c:scaling>
        <c:axPos val="l"/>
        <c:title>
          <c:tx>
            <c:rich>
              <a:bodyPr rot="-5400000" vert="horz"/>
              <a:lstStyle/>
              <a:p>
                <a:pPr>
                  <a:defRPr b="0">
                    <a:latin typeface="Arial" pitchFamily="34" charset="0"/>
                    <a:cs typeface="Arial" pitchFamily="34" charset="0"/>
                  </a:defRPr>
                </a:pPr>
                <a:r>
                  <a:rPr lang="en-US" b="0">
                    <a:latin typeface="Arial" pitchFamily="34" charset="0"/>
                    <a:cs typeface="Arial" pitchFamily="34" charset="0"/>
                  </a:rPr>
                  <a:t>Number of workers</a:t>
                </a:r>
              </a:p>
            </c:rich>
          </c:tx>
        </c:title>
        <c:numFmt formatCode="#,##0" sourceLinked="0"/>
        <c:tickLblPos val="nextTo"/>
        <c:txPr>
          <a:bodyPr/>
          <a:lstStyle/>
          <a:p>
            <a:pPr>
              <a:defRPr>
                <a:latin typeface="Arial" pitchFamily="34" charset="0"/>
                <a:cs typeface="Arial" pitchFamily="34" charset="0"/>
              </a:defRPr>
            </a:pPr>
            <a:endParaRPr lang="en-US"/>
          </a:p>
        </c:txPr>
        <c:crossAx val="66894080"/>
        <c:crosses val="autoZero"/>
        <c:auto val="1"/>
        <c:lblAlgn val="ctr"/>
        <c:lblOffset val="100"/>
      </c:catAx>
      <c:valAx>
        <c:axId val="66894080"/>
        <c:scaling>
          <c:orientation val="minMax"/>
        </c:scaling>
        <c:axPos val="b"/>
        <c:majorGridlines/>
        <c:title>
          <c:tx>
            <c:rich>
              <a:bodyPr/>
              <a:lstStyle/>
              <a:p>
                <a:pPr>
                  <a:defRPr b="0">
                    <a:latin typeface="Arial" pitchFamily="34" charset="0"/>
                    <a:cs typeface="Arial" pitchFamily="34" charset="0"/>
                  </a:defRPr>
                </a:pPr>
                <a:r>
                  <a:rPr lang="en-US" b="0">
                    <a:latin typeface="Arial" pitchFamily="34" charset="0"/>
                    <a:cs typeface="Arial" pitchFamily="34" charset="0"/>
                  </a:rPr>
                  <a:t>Percentage of recruiters</a:t>
                </a:r>
              </a:p>
            </c:rich>
          </c:tx>
        </c:title>
        <c:numFmt formatCode="General" sourceLinked="1"/>
        <c:tickLblPos val="nextTo"/>
        <c:txPr>
          <a:bodyPr/>
          <a:lstStyle/>
          <a:p>
            <a:pPr>
              <a:defRPr>
                <a:latin typeface="Arial" pitchFamily="34" charset="0"/>
                <a:cs typeface="Arial" pitchFamily="34" charset="0"/>
              </a:defRPr>
            </a:pPr>
            <a:endParaRPr lang="en-US"/>
          </a:p>
        </c:txPr>
        <c:crossAx val="66892160"/>
        <c:crosses val="autoZero"/>
        <c:crossBetween val="between"/>
      </c:valAx>
    </c:plotArea>
    <c:legend>
      <c:legendPos val="r"/>
      <c:layout>
        <c:manualLayout>
          <c:xMode val="edge"/>
          <c:yMode val="edge"/>
          <c:x val="0.8898790457981266"/>
          <c:y val="0.26942264528911686"/>
          <c:w val="6.4864209206225348E-2"/>
          <c:h val="0.13432061939332787"/>
        </c:manualLayout>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E7C3E-1140-4EF3-B142-C372A476DC37}"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en-US"/>
        </a:p>
      </dgm:t>
    </dgm:pt>
    <dgm:pt modelId="{75F1DCB7-D5B8-4E35-A066-933119235A53}">
      <dgm:prSet phldrT="[Text]"/>
      <dgm:spPr/>
      <dgm:t>
        <a:bodyPr/>
        <a:lstStyle/>
        <a:p>
          <a:r>
            <a:rPr lang="en-US" dirty="0" smtClean="0"/>
            <a:t>Tier 1</a:t>
          </a:r>
          <a:endParaRPr lang="en-US" dirty="0"/>
        </a:p>
      </dgm:t>
    </dgm:pt>
    <dgm:pt modelId="{3033BE78-A953-43CB-BA75-363B83DA63CD}" type="parTrans" cxnId="{1909A9BE-22FE-41B1-9605-865B435D5749}">
      <dgm:prSet/>
      <dgm:spPr/>
      <dgm:t>
        <a:bodyPr/>
        <a:lstStyle/>
        <a:p>
          <a:endParaRPr lang="en-US"/>
        </a:p>
      </dgm:t>
    </dgm:pt>
    <dgm:pt modelId="{139ADD69-33B9-4EC2-83B0-87E0693783C5}" type="sibTrans" cxnId="{1909A9BE-22FE-41B1-9605-865B435D5749}">
      <dgm:prSet/>
      <dgm:spPr/>
      <dgm:t>
        <a:bodyPr/>
        <a:lstStyle/>
        <a:p>
          <a:endParaRPr lang="en-US"/>
        </a:p>
      </dgm:t>
    </dgm:pt>
    <dgm:pt modelId="{541118CB-61A0-4A2B-B412-B08AF795B93D}">
      <dgm:prSet phldrT="[Text]"/>
      <dgm:spPr/>
      <dgm:t>
        <a:bodyPr/>
        <a:lstStyle/>
        <a:p>
          <a:r>
            <a:rPr lang="en-US" dirty="0" smtClean="0"/>
            <a:t>labor movements that are documented and organized, based on written contracts</a:t>
          </a:r>
          <a:endParaRPr lang="en-US" dirty="0"/>
        </a:p>
      </dgm:t>
    </dgm:pt>
    <dgm:pt modelId="{6B8123E9-2679-46AF-B2F6-4FF88FCF9BC9}" type="parTrans" cxnId="{6D89987F-AF50-4FAD-8C26-2109F92F9907}">
      <dgm:prSet/>
      <dgm:spPr/>
      <dgm:t>
        <a:bodyPr/>
        <a:lstStyle/>
        <a:p>
          <a:endParaRPr lang="en-US"/>
        </a:p>
      </dgm:t>
    </dgm:pt>
    <dgm:pt modelId="{CC51B24D-0FAF-4366-A285-76954357AF2D}" type="sibTrans" cxnId="{6D89987F-AF50-4FAD-8C26-2109F92F9907}">
      <dgm:prSet/>
      <dgm:spPr/>
      <dgm:t>
        <a:bodyPr/>
        <a:lstStyle/>
        <a:p>
          <a:endParaRPr lang="en-US"/>
        </a:p>
      </dgm:t>
    </dgm:pt>
    <dgm:pt modelId="{A255B221-F473-46D6-97F3-81797B5EE2F3}">
      <dgm:prSet phldrT="[Text]"/>
      <dgm:spPr/>
      <dgm:t>
        <a:bodyPr/>
        <a:lstStyle/>
        <a:p>
          <a:r>
            <a:rPr lang="en-US" dirty="0" smtClean="0"/>
            <a:t>Tier 2</a:t>
          </a:r>
          <a:endParaRPr lang="en-US" dirty="0"/>
        </a:p>
      </dgm:t>
    </dgm:pt>
    <dgm:pt modelId="{63D7C52B-BCFB-4BE7-AC03-8B874B3C1AB0}" type="parTrans" cxnId="{C85291A3-56CF-40AD-9CA3-5EC8E43A955B}">
      <dgm:prSet/>
      <dgm:spPr/>
      <dgm:t>
        <a:bodyPr/>
        <a:lstStyle/>
        <a:p>
          <a:endParaRPr lang="en-US"/>
        </a:p>
      </dgm:t>
    </dgm:pt>
    <dgm:pt modelId="{B9301799-4217-4099-AFE7-F06BCE4AE27D}" type="sibTrans" cxnId="{C85291A3-56CF-40AD-9CA3-5EC8E43A955B}">
      <dgm:prSet/>
      <dgm:spPr/>
      <dgm:t>
        <a:bodyPr/>
        <a:lstStyle/>
        <a:p>
          <a:endParaRPr lang="en-US"/>
        </a:p>
      </dgm:t>
    </dgm:pt>
    <dgm:pt modelId="{668853A7-986D-4E16-B2A7-2A8FE6205C9B}">
      <dgm:prSet phldrT="[Text]"/>
      <dgm:spPr/>
      <dgm:t>
        <a:bodyPr/>
        <a:lstStyle/>
        <a:p>
          <a:r>
            <a:rPr lang="en-US" dirty="0" smtClean="0"/>
            <a:t>labor movements based on informal agreements typically characterized by a lower wage, a different job and reduced or forgone benefits. </a:t>
          </a:r>
          <a:endParaRPr lang="en-US" dirty="0"/>
        </a:p>
      </dgm:t>
    </dgm:pt>
    <dgm:pt modelId="{A93F0779-765F-4650-B929-E2FD19594DDE}" type="parTrans" cxnId="{6D2D3F28-7632-4001-B4F8-B06B862A44D5}">
      <dgm:prSet/>
      <dgm:spPr/>
      <dgm:t>
        <a:bodyPr/>
        <a:lstStyle/>
        <a:p>
          <a:endParaRPr lang="en-US"/>
        </a:p>
      </dgm:t>
    </dgm:pt>
    <dgm:pt modelId="{3E8FD9E1-DFF0-4379-9541-042633C345D4}" type="sibTrans" cxnId="{6D2D3F28-7632-4001-B4F8-B06B862A44D5}">
      <dgm:prSet/>
      <dgm:spPr/>
      <dgm:t>
        <a:bodyPr/>
        <a:lstStyle/>
        <a:p>
          <a:endParaRPr lang="en-US"/>
        </a:p>
      </dgm:t>
    </dgm:pt>
    <dgm:pt modelId="{DE2D7E04-8E4E-4CF4-BD38-57B58D90BFB4}">
      <dgm:prSet phldrT="[Text]"/>
      <dgm:spPr/>
      <dgm:t>
        <a:bodyPr/>
        <a:lstStyle/>
        <a:p>
          <a:r>
            <a:rPr lang="en-US" dirty="0" smtClean="0"/>
            <a:t>Tier 3</a:t>
          </a:r>
          <a:endParaRPr lang="en-US" dirty="0"/>
        </a:p>
      </dgm:t>
    </dgm:pt>
    <dgm:pt modelId="{BA9F3D91-296E-4B30-9263-33EE08D5CEA6}" type="parTrans" cxnId="{6BEE302A-A44B-4F57-B6E0-E064ABEBF66A}">
      <dgm:prSet/>
      <dgm:spPr/>
      <dgm:t>
        <a:bodyPr/>
        <a:lstStyle/>
        <a:p>
          <a:endParaRPr lang="en-US"/>
        </a:p>
      </dgm:t>
    </dgm:pt>
    <dgm:pt modelId="{4EFFAC92-E973-40EF-91FB-10193EBC4B68}" type="sibTrans" cxnId="{6BEE302A-A44B-4F57-B6E0-E064ABEBF66A}">
      <dgm:prSet/>
      <dgm:spPr/>
      <dgm:t>
        <a:bodyPr/>
        <a:lstStyle/>
        <a:p>
          <a:endParaRPr lang="en-US"/>
        </a:p>
      </dgm:t>
    </dgm:pt>
    <dgm:pt modelId="{07986C02-A560-45E8-868A-DD221746F879}">
      <dgm:prSet phldrT="[Text]"/>
      <dgm:spPr/>
      <dgm:t>
        <a:bodyPr/>
        <a:lstStyle/>
        <a:p>
          <a:r>
            <a:rPr lang="en-US" dirty="0" smtClean="0"/>
            <a:t>Labor movements that  bypass the system altogether through visitor’s visa </a:t>
          </a:r>
          <a:endParaRPr lang="en-US" dirty="0"/>
        </a:p>
      </dgm:t>
    </dgm:pt>
    <dgm:pt modelId="{2D9595A2-F102-47C2-9E1D-353377062BB9}" type="parTrans" cxnId="{182E3B0D-5885-468F-A450-FFCC2BA879B1}">
      <dgm:prSet/>
      <dgm:spPr/>
      <dgm:t>
        <a:bodyPr/>
        <a:lstStyle/>
        <a:p>
          <a:endParaRPr lang="en-US"/>
        </a:p>
      </dgm:t>
    </dgm:pt>
    <dgm:pt modelId="{776477B8-60A7-4458-85F7-1F705588BDAD}" type="sibTrans" cxnId="{182E3B0D-5885-468F-A450-FFCC2BA879B1}">
      <dgm:prSet/>
      <dgm:spPr/>
      <dgm:t>
        <a:bodyPr/>
        <a:lstStyle/>
        <a:p>
          <a:endParaRPr lang="en-US"/>
        </a:p>
      </dgm:t>
    </dgm:pt>
    <dgm:pt modelId="{B5F6E61B-2A5F-4E33-982E-B7A36169A494}" type="pres">
      <dgm:prSet presAssocID="{1BFE7C3E-1140-4EF3-B142-C372A476DC37}" presName="Name0" presStyleCnt="0">
        <dgm:presLayoutVars>
          <dgm:dir/>
          <dgm:animLvl val="lvl"/>
          <dgm:resizeHandles val="exact"/>
        </dgm:presLayoutVars>
      </dgm:prSet>
      <dgm:spPr/>
      <dgm:t>
        <a:bodyPr/>
        <a:lstStyle/>
        <a:p>
          <a:endParaRPr lang="en-US"/>
        </a:p>
      </dgm:t>
    </dgm:pt>
    <dgm:pt modelId="{B9A9D12D-206B-4B1F-9392-4CC1BD4BAAAE}" type="pres">
      <dgm:prSet presAssocID="{75F1DCB7-D5B8-4E35-A066-933119235A53}" presName="linNode" presStyleCnt="0"/>
      <dgm:spPr/>
    </dgm:pt>
    <dgm:pt modelId="{5858D437-5907-467B-BC99-6E375A0705F7}" type="pres">
      <dgm:prSet presAssocID="{75F1DCB7-D5B8-4E35-A066-933119235A53}" presName="parentText" presStyleLbl="node1" presStyleIdx="0" presStyleCnt="3">
        <dgm:presLayoutVars>
          <dgm:chMax val="1"/>
          <dgm:bulletEnabled val="1"/>
        </dgm:presLayoutVars>
      </dgm:prSet>
      <dgm:spPr/>
      <dgm:t>
        <a:bodyPr/>
        <a:lstStyle/>
        <a:p>
          <a:endParaRPr lang="en-US"/>
        </a:p>
      </dgm:t>
    </dgm:pt>
    <dgm:pt modelId="{DDF2368E-F1BE-41D4-A95C-8D00202B4340}" type="pres">
      <dgm:prSet presAssocID="{75F1DCB7-D5B8-4E35-A066-933119235A53}" presName="descendantText" presStyleLbl="alignAccFollowNode1" presStyleIdx="0" presStyleCnt="3">
        <dgm:presLayoutVars>
          <dgm:bulletEnabled val="1"/>
        </dgm:presLayoutVars>
      </dgm:prSet>
      <dgm:spPr/>
      <dgm:t>
        <a:bodyPr/>
        <a:lstStyle/>
        <a:p>
          <a:endParaRPr lang="en-US"/>
        </a:p>
      </dgm:t>
    </dgm:pt>
    <dgm:pt modelId="{CE655712-2101-4A76-BF38-FE20443816FB}" type="pres">
      <dgm:prSet presAssocID="{139ADD69-33B9-4EC2-83B0-87E0693783C5}" presName="sp" presStyleCnt="0"/>
      <dgm:spPr/>
    </dgm:pt>
    <dgm:pt modelId="{A61A60E6-3337-4872-8688-8D1EAA7744F0}" type="pres">
      <dgm:prSet presAssocID="{A255B221-F473-46D6-97F3-81797B5EE2F3}" presName="linNode" presStyleCnt="0"/>
      <dgm:spPr/>
    </dgm:pt>
    <dgm:pt modelId="{62363105-EB5E-440E-A1D8-ABE632EC9DA5}" type="pres">
      <dgm:prSet presAssocID="{A255B221-F473-46D6-97F3-81797B5EE2F3}" presName="parentText" presStyleLbl="node1" presStyleIdx="1" presStyleCnt="3">
        <dgm:presLayoutVars>
          <dgm:chMax val="1"/>
          <dgm:bulletEnabled val="1"/>
        </dgm:presLayoutVars>
      </dgm:prSet>
      <dgm:spPr/>
      <dgm:t>
        <a:bodyPr/>
        <a:lstStyle/>
        <a:p>
          <a:endParaRPr lang="en-US"/>
        </a:p>
      </dgm:t>
    </dgm:pt>
    <dgm:pt modelId="{E134C6D4-CEB6-47D5-B5CD-FABE144F4CA5}" type="pres">
      <dgm:prSet presAssocID="{A255B221-F473-46D6-97F3-81797B5EE2F3}" presName="descendantText" presStyleLbl="alignAccFollowNode1" presStyleIdx="1" presStyleCnt="3">
        <dgm:presLayoutVars>
          <dgm:bulletEnabled val="1"/>
        </dgm:presLayoutVars>
      </dgm:prSet>
      <dgm:spPr/>
      <dgm:t>
        <a:bodyPr/>
        <a:lstStyle/>
        <a:p>
          <a:endParaRPr lang="en-US"/>
        </a:p>
      </dgm:t>
    </dgm:pt>
    <dgm:pt modelId="{3BC2400B-7D30-47A4-894F-8AC827F60BC1}" type="pres">
      <dgm:prSet presAssocID="{B9301799-4217-4099-AFE7-F06BCE4AE27D}" presName="sp" presStyleCnt="0"/>
      <dgm:spPr/>
    </dgm:pt>
    <dgm:pt modelId="{5732E501-540C-41E5-A116-27CD211917C2}" type="pres">
      <dgm:prSet presAssocID="{DE2D7E04-8E4E-4CF4-BD38-57B58D90BFB4}" presName="linNode" presStyleCnt="0"/>
      <dgm:spPr/>
    </dgm:pt>
    <dgm:pt modelId="{BF3948F4-2AB3-4D4E-88B3-68DC8743F9E2}" type="pres">
      <dgm:prSet presAssocID="{DE2D7E04-8E4E-4CF4-BD38-57B58D90BFB4}" presName="parentText" presStyleLbl="node1" presStyleIdx="2" presStyleCnt="3">
        <dgm:presLayoutVars>
          <dgm:chMax val="1"/>
          <dgm:bulletEnabled val="1"/>
        </dgm:presLayoutVars>
      </dgm:prSet>
      <dgm:spPr/>
      <dgm:t>
        <a:bodyPr/>
        <a:lstStyle/>
        <a:p>
          <a:endParaRPr lang="en-US"/>
        </a:p>
      </dgm:t>
    </dgm:pt>
    <dgm:pt modelId="{84D1A2C8-44DC-45AF-9722-134D63BFAC4C}" type="pres">
      <dgm:prSet presAssocID="{DE2D7E04-8E4E-4CF4-BD38-57B58D90BFB4}" presName="descendantText" presStyleLbl="alignAccFollowNode1" presStyleIdx="2" presStyleCnt="3">
        <dgm:presLayoutVars>
          <dgm:bulletEnabled val="1"/>
        </dgm:presLayoutVars>
      </dgm:prSet>
      <dgm:spPr/>
      <dgm:t>
        <a:bodyPr/>
        <a:lstStyle/>
        <a:p>
          <a:endParaRPr lang="en-US"/>
        </a:p>
      </dgm:t>
    </dgm:pt>
  </dgm:ptLst>
  <dgm:cxnLst>
    <dgm:cxn modelId="{C2CD3CEE-FB82-4F83-92DC-50B68AB91CE0}" type="presOf" srcId="{1BFE7C3E-1140-4EF3-B142-C372A476DC37}" destId="{B5F6E61B-2A5F-4E33-982E-B7A36169A494}" srcOrd="0" destOrd="0" presId="urn:microsoft.com/office/officeart/2005/8/layout/vList5"/>
    <dgm:cxn modelId="{D4EC7749-801D-4FE2-950E-078B20F809DF}" type="presOf" srcId="{541118CB-61A0-4A2B-B412-B08AF795B93D}" destId="{DDF2368E-F1BE-41D4-A95C-8D00202B4340}" srcOrd="0" destOrd="0" presId="urn:microsoft.com/office/officeart/2005/8/layout/vList5"/>
    <dgm:cxn modelId="{12318B73-9AFF-4E5F-B5F3-3BE1D5FC9DD6}" type="presOf" srcId="{75F1DCB7-D5B8-4E35-A066-933119235A53}" destId="{5858D437-5907-467B-BC99-6E375A0705F7}" srcOrd="0" destOrd="0" presId="urn:microsoft.com/office/officeart/2005/8/layout/vList5"/>
    <dgm:cxn modelId="{182E3B0D-5885-468F-A450-FFCC2BA879B1}" srcId="{DE2D7E04-8E4E-4CF4-BD38-57B58D90BFB4}" destId="{07986C02-A560-45E8-868A-DD221746F879}" srcOrd="0" destOrd="0" parTransId="{2D9595A2-F102-47C2-9E1D-353377062BB9}" sibTransId="{776477B8-60A7-4458-85F7-1F705588BDAD}"/>
    <dgm:cxn modelId="{87C2F997-2CE1-409A-AD58-D14C3A886CC9}" type="presOf" srcId="{A255B221-F473-46D6-97F3-81797B5EE2F3}" destId="{62363105-EB5E-440E-A1D8-ABE632EC9DA5}" srcOrd="0" destOrd="0" presId="urn:microsoft.com/office/officeart/2005/8/layout/vList5"/>
    <dgm:cxn modelId="{C85291A3-56CF-40AD-9CA3-5EC8E43A955B}" srcId="{1BFE7C3E-1140-4EF3-B142-C372A476DC37}" destId="{A255B221-F473-46D6-97F3-81797B5EE2F3}" srcOrd="1" destOrd="0" parTransId="{63D7C52B-BCFB-4BE7-AC03-8B874B3C1AB0}" sibTransId="{B9301799-4217-4099-AFE7-F06BCE4AE27D}"/>
    <dgm:cxn modelId="{6135425B-0CB9-4EA6-AE61-E9CB0DCA6D2F}" type="presOf" srcId="{DE2D7E04-8E4E-4CF4-BD38-57B58D90BFB4}" destId="{BF3948F4-2AB3-4D4E-88B3-68DC8743F9E2}" srcOrd="0" destOrd="0" presId="urn:microsoft.com/office/officeart/2005/8/layout/vList5"/>
    <dgm:cxn modelId="{86815523-DA54-4703-84DA-EAA2001D13DD}" type="presOf" srcId="{07986C02-A560-45E8-868A-DD221746F879}" destId="{84D1A2C8-44DC-45AF-9722-134D63BFAC4C}" srcOrd="0" destOrd="0" presId="urn:microsoft.com/office/officeart/2005/8/layout/vList5"/>
    <dgm:cxn modelId="{1909A9BE-22FE-41B1-9605-865B435D5749}" srcId="{1BFE7C3E-1140-4EF3-B142-C372A476DC37}" destId="{75F1DCB7-D5B8-4E35-A066-933119235A53}" srcOrd="0" destOrd="0" parTransId="{3033BE78-A953-43CB-BA75-363B83DA63CD}" sibTransId="{139ADD69-33B9-4EC2-83B0-87E0693783C5}"/>
    <dgm:cxn modelId="{1003D1A6-5B3F-4672-988E-363FED2BA6BD}" type="presOf" srcId="{668853A7-986D-4E16-B2A7-2A8FE6205C9B}" destId="{E134C6D4-CEB6-47D5-B5CD-FABE144F4CA5}" srcOrd="0" destOrd="0" presId="urn:microsoft.com/office/officeart/2005/8/layout/vList5"/>
    <dgm:cxn modelId="{6D2D3F28-7632-4001-B4F8-B06B862A44D5}" srcId="{A255B221-F473-46D6-97F3-81797B5EE2F3}" destId="{668853A7-986D-4E16-B2A7-2A8FE6205C9B}" srcOrd="0" destOrd="0" parTransId="{A93F0779-765F-4650-B929-E2FD19594DDE}" sibTransId="{3E8FD9E1-DFF0-4379-9541-042633C345D4}"/>
    <dgm:cxn modelId="{6D89987F-AF50-4FAD-8C26-2109F92F9907}" srcId="{75F1DCB7-D5B8-4E35-A066-933119235A53}" destId="{541118CB-61A0-4A2B-B412-B08AF795B93D}" srcOrd="0" destOrd="0" parTransId="{6B8123E9-2679-46AF-B2F6-4FF88FCF9BC9}" sibTransId="{CC51B24D-0FAF-4366-A285-76954357AF2D}"/>
    <dgm:cxn modelId="{6BEE302A-A44B-4F57-B6E0-E064ABEBF66A}" srcId="{1BFE7C3E-1140-4EF3-B142-C372A476DC37}" destId="{DE2D7E04-8E4E-4CF4-BD38-57B58D90BFB4}" srcOrd="2" destOrd="0" parTransId="{BA9F3D91-296E-4B30-9263-33EE08D5CEA6}" sibTransId="{4EFFAC92-E973-40EF-91FB-10193EBC4B68}"/>
    <dgm:cxn modelId="{595885D3-C0AA-456B-BE99-4B655485EF38}" type="presParOf" srcId="{B5F6E61B-2A5F-4E33-982E-B7A36169A494}" destId="{B9A9D12D-206B-4B1F-9392-4CC1BD4BAAAE}" srcOrd="0" destOrd="0" presId="urn:microsoft.com/office/officeart/2005/8/layout/vList5"/>
    <dgm:cxn modelId="{6950D0BB-AB9C-4669-8A2D-C59B36F77481}" type="presParOf" srcId="{B9A9D12D-206B-4B1F-9392-4CC1BD4BAAAE}" destId="{5858D437-5907-467B-BC99-6E375A0705F7}" srcOrd="0" destOrd="0" presId="urn:microsoft.com/office/officeart/2005/8/layout/vList5"/>
    <dgm:cxn modelId="{33C727B7-27E9-4843-8B5F-A7162D7BE063}" type="presParOf" srcId="{B9A9D12D-206B-4B1F-9392-4CC1BD4BAAAE}" destId="{DDF2368E-F1BE-41D4-A95C-8D00202B4340}" srcOrd="1" destOrd="0" presId="urn:microsoft.com/office/officeart/2005/8/layout/vList5"/>
    <dgm:cxn modelId="{868AC61D-A2B9-4E04-9037-DEE35EF361E2}" type="presParOf" srcId="{B5F6E61B-2A5F-4E33-982E-B7A36169A494}" destId="{CE655712-2101-4A76-BF38-FE20443816FB}" srcOrd="1" destOrd="0" presId="urn:microsoft.com/office/officeart/2005/8/layout/vList5"/>
    <dgm:cxn modelId="{FD56D494-E2F7-4AD0-8995-38799FA141DB}" type="presParOf" srcId="{B5F6E61B-2A5F-4E33-982E-B7A36169A494}" destId="{A61A60E6-3337-4872-8688-8D1EAA7744F0}" srcOrd="2" destOrd="0" presId="urn:microsoft.com/office/officeart/2005/8/layout/vList5"/>
    <dgm:cxn modelId="{7F3E6182-8727-4901-BE8B-70AC77027F93}" type="presParOf" srcId="{A61A60E6-3337-4872-8688-8D1EAA7744F0}" destId="{62363105-EB5E-440E-A1D8-ABE632EC9DA5}" srcOrd="0" destOrd="0" presId="urn:microsoft.com/office/officeart/2005/8/layout/vList5"/>
    <dgm:cxn modelId="{C29028CF-C76F-4FF0-B18E-5DE42C0B0E2F}" type="presParOf" srcId="{A61A60E6-3337-4872-8688-8D1EAA7744F0}" destId="{E134C6D4-CEB6-47D5-B5CD-FABE144F4CA5}" srcOrd="1" destOrd="0" presId="urn:microsoft.com/office/officeart/2005/8/layout/vList5"/>
    <dgm:cxn modelId="{55C05B97-7CA7-4E82-9B14-2660313DAC26}" type="presParOf" srcId="{B5F6E61B-2A5F-4E33-982E-B7A36169A494}" destId="{3BC2400B-7D30-47A4-894F-8AC827F60BC1}" srcOrd="3" destOrd="0" presId="urn:microsoft.com/office/officeart/2005/8/layout/vList5"/>
    <dgm:cxn modelId="{B3D0B56D-F6FD-41A7-8124-0611F70BDECA}" type="presParOf" srcId="{B5F6E61B-2A5F-4E33-982E-B7A36169A494}" destId="{5732E501-540C-41E5-A116-27CD211917C2}" srcOrd="4" destOrd="0" presId="urn:microsoft.com/office/officeart/2005/8/layout/vList5"/>
    <dgm:cxn modelId="{494B6AC5-0C8A-4E78-A2DE-2C80387A378F}" type="presParOf" srcId="{5732E501-540C-41E5-A116-27CD211917C2}" destId="{BF3948F4-2AB3-4D4E-88B3-68DC8743F9E2}" srcOrd="0" destOrd="0" presId="urn:microsoft.com/office/officeart/2005/8/layout/vList5"/>
    <dgm:cxn modelId="{64249FED-4900-4101-9565-F55257F0B957}" type="presParOf" srcId="{5732E501-540C-41E5-A116-27CD211917C2}" destId="{84D1A2C8-44DC-45AF-9722-134D63BFAC4C}"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5138"/>
          </a:xfrm>
          <a:prstGeom prst="rect">
            <a:avLst/>
          </a:prstGeom>
        </p:spPr>
        <p:txBody>
          <a:bodyPr vert="horz" lIns="93104" tIns="46552" rIns="93104" bIns="46552"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5138"/>
          </a:xfrm>
          <a:prstGeom prst="rect">
            <a:avLst/>
          </a:prstGeom>
        </p:spPr>
        <p:txBody>
          <a:bodyPr vert="horz" lIns="93104" tIns="46552" rIns="93104" bIns="46552" rtlCol="0"/>
          <a:lstStyle>
            <a:lvl1pPr algn="r" fontAlgn="auto">
              <a:spcBef>
                <a:spcPts val="0"/>
              </a:spcBef>
              <a:spcAft>
                <a:spcPts val="0"/>
              </a:spcAft>
              <a:defRPr sz="1200" smtClean="0">
                <a:latin typeface="+mn-lt"/>
              </a:defRPr>
            </a:lvl1pPr>
          </a:lstStyle>
          <a:p>
            <a:pPr>
              <a:defRPr/>
            </a:pPr>
            <a:fld id="{4527DBFE-413A-498A-B029-D2C78E39FDCE}" type="datetimeFigureOut">
              <a:rPr lang="en-US"/>
              <a:pPr>
                <a:defRPr/>
              </a:pPr>
              <a:t>6/14/2010</a:t>
            </a:fld>
            <a:endParaRPr lang="en-US"/>
          </a:p>
        </p:txBody>
      </p:sp>
      <p:sp>
        <p:nvSpPr>
          <p:cNvPr id="4" name="Slide Image Placeholder 3"/>
          <p:cNvSpPr>
            <a:spLocks noGrp="1" noRot="1" noChangeAspect="1"/>
          </p:cNvSpPr>
          <p:nvPr>
            <p:ph type="sldImg" idx="2"/>
          </p:nvPr>
        </p:nvSpPr>
        <p:spPr>
          <a:xfrm>
            <a:off x="1174750" y="696913"/>
            <a:ext cx="4648200" cy="3486150"/>
          </a:xfrm>
          <a:prstGeom prst="rect">
            <a:avLst/>
          </a:prstGeom>
          <a:noFill/>
          <a:ln w="12700">
            <a:solidFill>
              <a:prstClr val="black"/>
            </a:solidFill>
          </a:ln>
        </p:spPr>
        <p:txBody>
          <a:bodyPr vert="horz" lIns="93104" tIns="46552" rIns="93104" bIns="46552" rtlCol="0" anchor="ctr"/>
          <a:lstStyle/>
          <a:p>
            <a:pPr lvl="0"/>
            <a:endParaRPr lang="en-US" noProof="0"/>
          </a:p>
        </p:txBody>
      </p:sp>
      <p:sp>
        <p:nvSpPr>
          <p:cNvPr id="5" name="Notes Placeholder 4"/>
          <p:cNvSpPr>
            <a:spLocks noGrp="1"/>
          </p:cNvSpPr>
          <p:nvPr>
            <p:ph type="body" sz="quarter" idx="3"/>
          </p:nvPr>
        </p:nvSpPr>
        <p:spPr>
          <a:xfrm>
            <a:off x="700088" y="4416425"/>
            <a:ext cx="5597525" cy="4183063"/>
          </a:xfrm>
          <a:prstGeom prst="rect">
            <a:avLst/>
          </a:prstGeom>
        </p:spPr>
        <p:txBody>
          <a:bodyPr vert="horz" lIns="93104" tIns="46552" rIns="93104" bIns="4655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2125" cy="465138"/>
          </a:xfrm>
          <a:prstGeom prst="rect">
            <a:avLst/>
          </a:prstGeom>
        </p:spPr>
        <p:txBody>
          <a:bodyPr vert="horz" lIns="93104" tIns="46552" rIns="93104" bIns="46552"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29675"/>
            <a:ext cx="3032125" cy="465138"/>
          </a:xfrm>
          <a:prstGeom prst="rect">
            <a:avLst/>
          </a:prstGeom>
        </p:spPr>
        <p:txBody>
          <a:bodyPr vert="horz" lIns="93104" tIns="46552" rIns="93104" bIns="46552" rtlCol="0" anchor="b"/>
          <a:lstStyle>
            <a:lvl1pPr algn="r" fontAlgn="auto">
              <a:spcBef>
                <a:spcPts val="0"/>
              </a:spcBef>
              <a:spcAft>
                <a:spcPts val="0"/>
              </a:spcAft>
              <a:defRPr sz="1200" smtClean="0">
                <a:latin typeface="+mn-lt"/>
              </a:defRPr>
            </a:lvl1pPr>
          </a:lstStyle>
          <a:p>
            <a:pPr>
              <a:defRPr/>
            </a:pPr>
            <a:fld id="{10FF9878-52D7-45DB-87EF-62FCBEECE0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Thanks Kathleen for the introduction and to all you for coming. </a:t>
            </a:r>
          </a:p>
          <a:p>
            <a:pPr>
              <a:spcBef>
                <a:spcPct val="0"/>
              </a:spcBef>
            </a:pPr>
            <a:endParaRPr lang="en-US" smtClean="0"/>
          </a:p>
          <a:p>
            <a:pPr>
              <a:spcBef>
                <a:spcPct val="0"/>
              </a:spcBef>
            </a:pPr>
            <a:r>
              <a:rPr lang="en-US" smtClean="0"/>
              <a:t>More than any other country in the developing world, the Philippines has mastered the business of sending its people abroad. Every year more than a million Filipinos leave the country in a seemingly organized , documented manner. Organized labor migration in that scale would have been impossible without  private recruitment agencies. They are the key force that drive labor migrtaion from the Philippines. </a:t>
            </a:r>
          </a:p>
          <a:p>
            <a:pPr>
              <a:spcBef>
                <a:spcPct val="0"/>
              </a:spcBef>
            </a:pPr>
            <a:endParaRPr lang="en-US" smtClean="0"/>
          </a:p>
          <a:p>
            <a:pPr>
              <a:spcBef>
                <a:spcPct val="0"/>
              </a:spcBef>
            </a:pPr>
            <a:r>
              <a:rPr lang="en-US" smtClean="0"/>
              <a:t>The purpose of this study understand at one level: what exactly is this role recruitment agencies play, and I think , even more importantly, how can effective governments, at both origin and destination , can proactively shape this role throu regulation. </a:t>
            </a:r>
          </a:p>
          <a:p>
            <a:pPr>
              <a:spcBef>
                <a:spcPct val="0"/>
              </a:spcBef>
            </a:pPr>
            <a:endParaRPr lang="en-US" smtClean="0"/>
          </a:p>
          <a:p>
            <a:pPr>
              <a:spcBef>
                <a:spcPct val="0"/>
              </a:spcBef>
            </a:pPr>
            <a:r>
              <a:rPr lang="en-US" smtClean="0"/>
              <a:t>The findings is based on a review of official government records and data; 44 in-depth interviews of key informants, including top UAE and Philippine government officials, Philippine embassy personnel in the United Arab Emirates, heads of recruitment agencies, employers, and officials of nongovernmental organizations, including migrant organizations; and 11 separate focus group discussions involving 86 migrants in Dubai and in Manila.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31D918-AC90-4C0D-B0AE-42E8667ABABD}"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a:spcBef>
                <a:spcPct val="0"/>
              </a:spcBef>
            </a:pPr>
            <a:r>
              <a:rPr lang="en-US" smtClean="0"/>
              <a:t>Indeed most of the complainst are against employer, an analysis of preliminary statements the first 250 migrants filed with the Philippine consulate in Dubai in 2009, 20 percent also mentioned that their local recruiters did not address the problem and in some cases sided with the employer by returning them to the workplace without their consent (see Table 2). </a:t>
            </a:r>
          </a:p>
          <a:p>
            <a:pPr defTabSz="930275">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08DB1A-6775-4941-8329-B9DD496314B9}"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2008, migrants filed 290 recruitment violation cases against their Filipino agencies upon returning home. Correlating what if found on the field: </a:t>
            </a:r>
          </a:p>
          <a:p>
            <a:pPr>
              <a:spcBef>
                <a:spcPct val="0"/>
              </a:spcBef>
            </a:pPr>
            <a:r>
              <a:rPr lang="en-US" smtClean="0"/>
              <a:t> </a:t>
            </a:r>
          </a:p>
          <a:p>
            <a:pPr>
              <a:spcBef>
                <a:spcPct val="0"/>
              </a:spcBef>
            </a:pPr>
            <a:r>
              <a:rPr lang="en-US" smtClean="0"/>
              <a:t>As of October 2009, 42 percent or 121 cases from 2008 were still pending resolution. For many migrants, the wait time is too long; many end up abandoning the process, especially those who eventually found other employment abroad. </a:t>
            </a:r>
          </a:p>
          <a:p>
            <a:pPr>
              <a:spcBef>
                <a:spcPct val="0"/>
              </a:spcBef>
            </a:pPr>
            <a:r>
              <a:rPr lang="en-US" smtClean="0"/>
              <a:t>Still, the cases filed at the Philippine diplomatic posts and in Manila comprise a tiny proportion of annual deployments.  Migrants in the United Arab Emirates were generally reluctant to file charges for fear of prejudicing their status</a:t>
            </a:r>
          </a:p>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6DC9C0-EA80-483D-A5F2-7FF9C9EE70F8}"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a:spcBef>
                <a:spcPct val="0"/>
              </a:spcBef>
            </a:pPr>
            <a:r>
              <a:rPr lang="en-US" smtClean="0"/>
              <a:t>Weaknesses in the current regulatory frameworks in both countries have created a three-tier labor migration system. Existing at the surface is a documented and organized labor migration flow based on written contracts following strict regulatory guidelines of both countries. Lurking just beneath it, however, are labor movements based on informal agreements typically characterized by a lower wage, a different job and reduced or forgone benefits. Others bypass the system altogether and migrate to the UAE with a visitor’s visa in hand. </a:t>
            </a:r>
          </a:p>
          <a:p>
            <a:pPr defTabSz="930275">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156300-C57B-4A1D-B86E-FD06243878D2}"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In-depth interviews with key officials from both countries indicate a strong recognition of the regulatory systems’ flaws and an openness to consider viable and enforceable solutions. Future reforms might involve the : </a:t>
            </a:r>
          </a:p>
          <a:p>
            <a:pPr>
              <a:spcBef>
                <a:spcPct val="0"/>
              </a:spcBef>
            </a:pPr>
            <a:r>
              <a:rPr lang="en-US" smtClean="0"/>
              <a:t>adoption of even more stringent regulations that will make it harder for low skilled migrants to enter the system, Philippine lawmakers have announced intentions to ban deployment of domestic workers to the UAE. Keeping low-skilled migration is difficult.  </a:t>
            </a:r>
          </a:p>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0EEF43-2B40-41AB-AE00-B9C1082E7903}"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sharp drop in domestic workers in 2007 most likely resulted from the stricter requirements for hiring Filipino domestic workers introduced in 2006.  But there has been a concern that they are  leaving as tourists or as a different class of worker to bypass the new requirements. The  demand is clearly there despite the rcecssion </a:t>
            </a: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EFB15A-6890-4D2E-9A8C-87CA6FEF9636}"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Make it harder for  unscrupulous recruitment agencies to receive and keep a license, basically encourage economies of scale among recruiters, because larger recruiters recruiters tend to be more efficient and stable and have lower costs. </a:t>
            </a:r>
          </a:p>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5F1EDA-0F12-4484-9C64-A601CED70842}"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market has remained saturated: </a:t>
            </a:r>
          </a:p>
          <a:p>
            <a:pPr>
              <a:spcBef>
                <a:spcPct val="0"/>
              </a:spcBef>
            </a:pPr>
            <a:r>
              <a:rPr lang="en-US" smtClean="0"/>
              <a:t>For instance, Among all agencies sending Filipinos to the United Arab Emirates, most sent a very small number. In 2009, 43 percent of recruiters sent less than 20 workers. Within this group, 31 agencies sent just one worker to the United Arab Emirates. This pattern is the same for 2000 and 2009 (see Figure 11). </a:t>
            </a:r>
          </a:p>
          <a:p>
            <a:pPr>
              <a:spcBef>
                <a:spcPct val="0"/>
              </a:spcBef>
            </a:pPr>
            <a:endParaRPr lang="en-US" smtClean="0"/>
          </a:p>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71D314-B758-40EA-AFF0-4134F7E8E19D}"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a:xfrm>
            <a:off x="700088" y="4416425"/>
            <a:ext cx="5597525" cy="4727575"/>
          </a:xfrm>
        </p:spPr>
        <p:txBody>
          <a:bodyPr>
            <a:normAutofit fontScale="25000" lnSpcReduction="20000"/>
          </a:bodyPr>
          <a:lstStyle/>
          <a:p>
            <a:pPr fontAlgn="auto">
              <a:spcBef>
                <a:spcPts val="0"/>
              </a:spcBef>
              <a:spcAft>
                <a:spcPts val="0"/>
              </a:spcAft>
              <a:defRPr/>
            </a:pPr>
            <a:r>
              <a:rPr lang="en-US" sz="3200" dirty="0" smtClean="0"/>
              <a:t>In-depth interviews with key officials from both countries indicate a strong recognition of the regulatory systems’ flaws and an openness to consider viable and enforceable solutions. Future reforms might involve the adoption of even more stringent regulations that will make it harder for low skilled migrants to enter the system</a:t>
            </a:r>
          </a:p>
          <a:p>
            <a:pPr fontAlgn="auto">
              <a:spcBef>
                <a:spcPts val="0"/>
              </a:spcBef>
              <a:spcAft>
                <a:spcPts val="0"/>
              </a:spcAft>
              <a:defRPr/>
            </a:pPr>
            <a:endParaRPr lang="en-US" sz="3200" dirty="0" smtClean="0"/>
          </a:p>
          <a:p>
            <a:pPr fontAlgn="auto">
              <a:spcBef>
                <a:spcPts val="0"/>
              </a:spcBef>
              <a:spcAft>
                <a:spcPts val="0"/>
              </a:spcAft>
              <a:defRPr/>
            </a:pPr>
            <a:r>
              <a:rPr lang="en-US" sz="3200" dirty="0" smtClean="0"/>
              <a:t>I am afraid though that  Excessive and complex regulations, especially without meaningful efforts towards enforcement, seem to have created additional rents for agencies and other actors such as corrupt officials and ruthless employers. cumbersome and rigid regulations can easily breed corruption and abuse and force workers and agencies out of the legal system and into irregular channels. .</a:t>
            </a:r>
          </a:p>
          <a:p>
            <a:pPr fontAlgn="auto">
              <a:spcBef>
                <a:spcPts val="0"/>
              </a:spcBef>
              <a:spcAft>
                <a:spcPts val="0"/>
              </a:spcAft>
              <a:defRPr/>
            </a:pPr>
            <a:endParaRPr lang="en-US" sz="3200" dirty="0" smtClean="0"/>
          </a:p>
          <a:p>
            <a:pPr fontAlgn="auto">
              <a:spcBef>
                <a:spcPts val="0"/>
              </a:spcBef>
              <a:spcAft>
                <a:spcPts val="0"/>
              </a:spcAft>
              <a:defRPr/>
            </a:pPr>
            <a:r>
              <a:rPr lang="en-US" sz="3200" dirty="0" smtClean="0"/>
              <a:t>I think that Governments should seriously change rules but the focus should first be on addressing the policy mismatch between the two systems. To minimize loopholes that recruiters are more than willing to take advantage of. Regulatory and enforcement efforts of different governments will be fully effective only if both host and source countries are equally committed to introducing and enforcing compatible rules.</a:t>
            </a:r>
          </a:p>
          <a:p>
            <a:pPr fontAlgn="auto">
              <a:spcBef>
                <a:spcPts val="0"/>
              </a:spcBef>
              <a:spcAft>
                <a:spcPts val="0"/>
              </a:spcAft>
              <a:defRPr/>
            </a:pPr>
            <a:endParaRPr lang="en-US" sz="3200" dirty="0" smtClean="0"/>
          </a:p>
          <a:p>
            <a:pPr fontAlgn="auto">
              <a:spcBef>
                <a:spcPts val="0"/>
              </a:spcBef>
              <a:spcAft>
                <a:spcPts val="0"/>
              </a:spcAft>
              <a:defRPr/>
            </a:pPr>
            <a:r>
              <a:rPr lang="en-US" sz="3200" dirty="0" smtClean="0"/>
              <a:t>I also think that beyond changing rules, the governments should be open to changing ways. </a:t>
            </a:r>
          </a:p>
          <a:p>
            <a:pPr fontAlgn="auto">
              <a:spcBef>
                <a:spcPts val="0"/>
              </a:spcBef>
              <a:spcAft>
                <a:spcPts val="0"/>
              </a:spcAft>
              <a:defRPr/>
            </a:pPr>
            <a:endParaRPr lang="en-US" sz="3200" dirty="0" smtClean="0"/>
          </a:p>
          <a:p>
            <a:pPr fontAlgn="auto">
              <a:spcBef>
                <a:spcPts val="0"/>
              </a:spcBef>
              <a:spcAft>
                <a:spcPts val="0"/>
              </a:spcAft>
              <a:defRPr/>
            </a:pPr>
            <a:r>
              <a:rPr lang="en-US" sz="3200" dirty="0" smtClean="0"/>
              <a:t>Both countries should jointly commit to fully fund existing institutions tasked with managing temporary labor migration, there is resource </a:t>
            </a:r>
            <a:r>
              <a:rPr lang="en-US" sz="3200" dirty="0" err="1" smtClean="0"/>
              <a:t>resource</a:t>
            </a:r>
            <a:r>
              <a:rPr lang="en-US" sz="3200" dirty="0" smtClean="0"/>
              <a:t> </a:t>
            </a:r>
            <a:r>
              <a:rPr lang="en-US" sz="3200" dirty="0" err="1" smtClean="0"/>
              <a:t>contraints</a:t>
            </a:r>
            <a:r>
              <a:rPr lang="en-US" sz="3200" dirty="0" smtClean="0"/>
              <a:t> on the part of the </a:t>
            </a:r>
            <a:r>
              <a:rPr lang="en-US" sz="3200" dirty="0" err="1" smtClean="0"/>
              <a:t>Philippien</a:t>
            </a:r>
            <a:r>
              <a:rPr lang="en-US" sz="3200" dirty="0" smtClean="0"/>
              <a:t> government, understaffed, overworked  </a:t>
            </a:r>
          </a:p>
          <a:p>
            <a:pPr fontAlgn="auto">
              <a:spcBef>
                <a:spcPts val="0"/>
              </a:spcBef>
              <a:spcAft>
                <a:spcPts val="0"/>
              </a:spcAft>
              <a:defRPr/>
            </a:pPr>
            <a:endParaRPr lang="en-US" sz="3200" dirty="0" smtClean="0"/>
          </a:p>
          <a:p>
            <a:pPr fontAlgn="auto">
              <a:spcBef>
                <a:spcPts val="0"/>
              </a:spcBef>
              <a:spcAft>
                <a:spcPts val="0"/>
              </a:spcAft>
              <a:defRPr/>
            </a:pPr>
            <a:r>
              <a:rPr lang="en-US" sz="3200" dirty="0" smtClean="0"/>
              <a:t>create complementary institutions to facilitate each others efforts</a:t>
            </a:r>
          </a:p>
          <a:p>
            <a:pPr fontAlgn="auto">
              <a:spcBef>
                <a:spcPts val="0"/>
              </a:spcBef>
              <a:spcAft>
                <a:spcPts val="0"/>
              </a:spcAft>
              <a:defRPr/>
            </a:pPr>
            <a:r>
              <a:rPr lang="en-US" sz="3200" dirty="0" smtClean="0"/>
              <a:t>Empower migrants by giving them access to accurate information, access to a core set of rights and a voice to influence government policy. In my fields</a:t>
            </a:r>
          </a:p>
          <a:p>
            <a:pPr fontAlgn="auto">
              <a:spcBef>
                <a:spcPts val="0"/>
              </a:spcBef>
              <a:spcAft>
                <a:spcPts val="0"/>
              </a:spcAft>
              <a:defRPr/>
            </a:pPr>
            <a:r>
              <a:rPr lang="en-US" sz="3200" dirty="0" smtClean="0"/>
              <a:t>Another important component of empowering migrants is the granting, at the very least, of equal treatment and basic rights. Without these, migrants are vulnerable to exploitation. It is not a coincidence that many cases of recruitment-related abuse involve domestic workers, who have limited protection under UAE law. </a:t>
            </a:r>
          </a:p>
          <a:p>
            <a:pPr fontAlgn="auto">
              <a:spcBef>
                <a:spcPts val="0"/>
              </a:spcBef>
              <a:spcAft>
                <a:spcPts val="0"/>
              </a:spcAft>
              <a:defRPr/>
            </a:pPr>
            <a:r>
              <a:rPr lang="en-US" sz="3200" dirty="0" smtClean="0"/>
              <a:t>The UAE government has responded to international pressure by explicitly saying it intends to improve the welfare of migrant workers.</a:t>
            </a:r>
            <a:r>
              <a:rPr lang="en-US" sz="3200" baseline="30000" dirty="0" smtClean="0"/>
              <a:t> </a:t>
            </a:r>
            <a:r>
              <a:rPr lang="en-US" sz="3200" dirty="0" smtClean="0"/>
              <a:t>Just in the last three years, it has hosted a series of human-rights-related workshops and signed MOUs with key migrant-sending countries, including the Philippines. Also, government officials have attended various international and regional forums on migration and human rights issues. In 2008, the UAE government announced a pilot project with the Philippines and India aimed at identifying “best practices in the administration of the temporary contractual employment cycle.” A specific goal of the pilot is to “to introduce policies and procedures that improve the recruitment and </a:t>
            </a:r>
            <a:r>
              <a:rPr lang="en-US" sz="3200" dirty="0" err="1" smtClean="0"/>
              <a:t>predeployment</a:t>
            </a:r>
            <a:r>
              <a:rPr lang="en-US" sz="3200" dirty="0" smtClean="0"/>
              <a:t> of temporary contractual workers.” </a:t>
            </a:r>
          </a:p>
          <a:p>
            <a:pPr fontAlgn="auto">
              <a:spcBef>
                <a:spcPts val="0"/>
              </a:spcBef>
              <a:spcAft>
                <a:spcPts val="0"/>
              </a:spcAft>
              <a:defRPr/>
            </a:pPr>
            <a:r>
              <a:rPr lang="en-US" sz="3200" dirty="0" smtClean="0"/>
              <a:t> </a:t>
            </a:r>
          </a:p>
          <a:p>
            <a:pPr fontAlgn="auto">
              <a:spcBef>
                <a:spcPts val="0"/>
              </a:spcBef>
              <a:spcAft>
                <a:spcPts val="0"/>
              </a:spcAft>
              <a:defRPr/>
            </a:pPr>
            <a:r>
              <a:rPr lang="en-US" sz="3200" dirty="0" smtClean="0"/>
              <a:t>In addition, the UAE government has introduced some reforms that give migrant workers additional leverage in what has otherwise proved an unequal employment relationship. For instance, since 2007, the UAE Cabinet has allowed workers in all labor sectors to transfer employer sponsorship, meaning they can work for a different employer than the one that brought them over without losing their work permission. Workers who have been cheated on wages or not paid for more than two months can also request immediate release from their employer sponsorships if they so choose.</a:t>
            </a:r>
          </a:p>
          <a:p>
            <a:pPr fontAlgn="auto">
              <a:spcBef>
                <a:spcPts val="0"/>
              </a:spcBef>
              <a:spcAft>
                <a:spcPts val="0"/>
              </a:spcAft>
              <a:defRPr/>
            </a:pPr>
            <a:r>
              <a:rPr lang="en-US" sz="3200" dirty="0" smtClean="0"/>
              <a:t> </a:t>
            </a:r>
          </a:p>
          <a:p>
            <a:pPr fontAlgn="auto">
              <a:spcBef>
                <a:spcPts val="0"/>
              </a:spcBef>
              <a:spcAft>
                <a:spcPts val="0"/>
              </a:spcAft>
              <a:defRPr/>
            </a:pPr>
            <a:r>
              <a:rPr lang="en-US" sz="3200" dirty="0" smtClean="0"/>
              <a:t>Clearly, more areas require reform. Given that domestic workers face much recruitment- and labor-related abuse, both governments should at least jointly determine how to include domestic workers in UAE labor laws. They should also identify promising practices in other key destinations of domestic workers, such as Hong Kong and Singapore. </a:t>
            </a:r>
          </a:p>
          <a:p>
            <a:pPr fontAlgn="auto">
              <a:spcBef>
                <a:spcPts val="0"/>
              </a:spcBef>
              <a:spcAft>
                <a:spcPts val="0"/>
              </a:spcAft>
              <a:defRPr/>
            </a:pPr>
            <a:endParaRPr lang="en-US" sz="1000" dirty="0" smtClean="0"/>
          </a:p>
          <a:p>
            <a:pPr fontAlgn="auto">
              <a:spcBef>
                <a:spcPts val="0"/>
              </a:spcBef>
              <a:spcAft>
                <a:spcPts val="0"/>
              </a:spcAft>
              <a:defRPr/>
            </a:pPr>
            <a:endParaRPr lang="en-US" sz="1000" dirty="0" smtClean="0"/>
          </a:p>
          <a:p>
            <a:pPr fontAlgn="auto">
              <a:spcBef>
                <a:spcPts val="0"/>
              </a:spcBef>
              <a:spcAft>
                <a:spcPts val="0"/>
              </a:spcAft>
              <a:defRPr/>
            </a:pPr>
            <a:endParaRPr lang="en-US" sz="1000" dirty="0" smtClean="0"/>
          </a:p>
          <a:p>
            <a:pPr fontAlgn="auto">
              <a:spcBef>
                <a:spcPts val="0"/>
              </a:spcBef>
              <a:spcAft>
                <a:spcPts val="0"/>
              </a:spcAft>
              <a:defRPr/>
            </a:pPr>
            <a:r>
              <a:rPr lang="en-US" sz="1000" dirty="0" smtClean="0"/>
              <a:t> </a:t>
            </a:r>
          </a:p>
          <a:p>
            <a:pPr fontAlgn="auto">
              <a:spcBef>
                <a:spcPts val="0"/>
              </a:spcBef>
              <a:spcAft>
                <a:spcPts val="0"/>
              </a:spcAft>
              <a:defRPr/>
            </a:pPr>
            <a:endParaRPr lang="en-US" sz="1000" dirty="0" smtClean="0"/>
          </a:p>
          <a:p>
            <a:pPr fontAlgn="auto">
              <a:spcBef>
                <a:spcPts val="0"/>
              </a:spcBef>
              <a:spcAft>
                <a:spcPts val="0"/>
              </a:spcAft>
              <a:defRPr/>
            </a:pPr>
            <a:endParaRPr lang="en-US" sz="1000" dirty="0" smtClean="0"/>
          </a:p>
          <a:p>
            <a:pPr fontAlgn="auto">
              <a:spcBef>
                <a:spcPts val="0"/>
              </a:spcBef>
              <a:spcAft>
                <a:spcPts val="0"/>
              </a:spcAft>
              <a:defRPr/>
            </a:pPr>
            <a:endParaRPr lang="en-US" sz="1000" dirty="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2608BD-063F-434B-8A03-6F14AF55A148}"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0A4FA9-B579-4760-9F6D-9427AF126680}"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 would start with a description of recruiters’ value as opposed to the cost thei imposed on migrants.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A36965-EC5B-4473-8ACD-6378BD64FCD5}"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700" smtClean="0"/>
              <a:t>Recruitment agencies are critical actors. Recruitment advertise openings in the UAE on their websites, in in classified sections newspapers, on huge bulletin boards. </a:t>
            </a:r>
          </a:p>
          <a:p>
            <a:pPr>
              <a:spcBef>
                <a:spcPct val="0"/>
              </a:spcBef>
            </a:pPr>
            <a:endParaRPr lang="en-US" sz="700" smtClean="0"/>
          </a:p>
          <a:p>
            <a:pPr>
              <a:spcBef>
                <a:spcPct val="0"/>
              </a:spcBef>
            </a:pPr>
            <a:r>
              <a:rPr lang="en-US" sz="700" smtClean="0"/>
              <a:t>agencies act as guides to prevent costly mistakes and to meet government regulations in both countries.</a:t>
            </a:r>
          </a:p>
          <a:p>
            <a:pPr>
              <a:spcBef>
                <a:spcPct val="0"/>
              </a:spcBef>
            </a:pPr>
            <a:endParaRPr lang="en-US" sz="700" smtClean="0"/>
          </a:p>
          <a:p>
            <a:pPr>
              <a:spcBef>
                <a:spcPct val="0"/>
              </a:spcBef>
            </a:pPr>
            <a:r>
              <a:rPr lang="en-US" sz="700" smtClean="0"/>
              <a:t> Agencies have to screen job orders and applications, conduct interviews, check documents, test workers, and draw up contracts that require government authentication. </a:t>
            </a:r>
          </a:p>
          <a:p>
            <a:pPr>
              <a:spcBef>
                <a:spcPct val="0"/>
              </a:spcBef>
            </a:pPr>
            <a:endParaRPr lang="en-US" sz="700" smtClean="0"/>
          </a:p>
          <a:p>
            <a:pPr>
              <a:spcBef>
                <a:spcPct val="0"/>
              </a:spcBef>
            </a:pPr>
            <a:r>
              <a:rPr lang="en-US" sz="700" smtClean="0"/>
              <a:t>Some even provide accomodations Manila for out-of-town applicants. Others provide specialized training to ythe migrants they eventually sent</a:t>
            </a:r>
          </a:p>
          <a:p>
            <a:pPr>
              <a:spcBef>
                <a:spcPct val="0"/>
              </a:spcBef>
            </a:pPr>
            <a:endParaRPr lang="en-US" sz="700" smtClean="0"/>
          </a:p>
          <a:p>
            <a:pPr>
              <a:spcBef>
                <a:spcPct val="0"/>
              </a:spcBef>
            </a:pPr>
            <a:r>
              <a:rPr lang="en-US" sz="700" b="1" smtClean="0"/>
              <a:t>BUT these services are rarely free</a:t>
            </a:r>
            <a:r>
              <a:rPr lang="en-US" sz="700" smtClean="0"/>
              <a:t>, and but at a cost that many observers find unreasonably high, to the point of being exploitative</a:t>
            </a:r>
          </a:p>
          <a:p>
            <a:pPr>
              <a:spcBef>
                <a:spcPct val="0"/>
              </a:spcBef>
            </a:pPr>
            <a:endParaRPr lang="en-US" sz="700" smtClean="0"/>
          </a:p>
          <a:p>
            <a:pPr>
              <a:spcBef>
                <a:spcPct val="0"/>
              </a:spcBef>
            </a:pPr>
            <a:r>
              <a:rPr lang="en-US" sz="700" smtClean="0"/>
              <a:t>Domestic workers who took advantage of the accommodation agencies provided in Manila were charged between three and four months’ worth of salary — a prohibitive cost given the poor quality of these accommodations. </a:t>
            </a:r>
          </a:p>
          <a:p>
            <a:pPr>
              <a:spcBef>
                <a:spcPct val="0"/>
              </a:spcBef>
            </a:pPr>
            <a:endParaRPr lang="en-US" sz="700" smtClean="0"/>
          </a:p>
          <a:p>
            <a:pPr>
              <a:spcBef>
                <a:spcPct val="0"/>
              </a:spcBef>
            </a:pPr>
            <a:r>
              <a:rPr lang="en-US" sz="700" smtClean="0"/>
              <a:t>unauthorized fees, agencies in the Philippine are banned from charging domestic workers placement fees, but some still do.: between 100 with 3 months salary deduction to 500  upfront. </a:t>
            </a:r>
          </a:p>
          <a:p>
            <a:pPr>
              <a:spcBef>
                <a:spcPct val="0"/>
              </a:spcBef>
            </a:pPr>
            <a:endParaRPr lang="en-US" sz="700" smtClean="0"/>
          </a:p>
          <a:p>
            <a:pPr>
              <a:spcBef>
                <a:spcPct val="0"/>
              </a:spcBef>
            </a:pPr>
            <a:r>
              <a:rPr lang="en-US" sz="700" smtClean="0"/>
              <a:t>Upon arrival the had unexpected deductions for airfare and accommodation significantly reduced their net salary</a:t>
            </a:r>
          </a:p>
          <a:p>
            <a:pPr>
              <a:spcBef>
                <a:spcPct val="0"/>
              </a:spcBef>
            </a:pPr>
            <a:endParaRPr lang="en-US" sz="700" smtClean="0"/>
          </a:p>
          <a:p>
            <a:pPr>
              <a:spcBef>
                <a:spcPct val="0"/>
              </a:spcBef>
            </a:pPr>
            <a:r>
              <a:rPr lang="en-US" sz="700" smtClean="0"/>
              <a:t>Fraud related to contracts are also believed to be common, particularly contract substitution — a practice in which migrants sign a new contract in the United Arab Emirates with inferior or radically different stipulations than the contract signed in the Philippines. the new contract has a lower wage. </a:t>
            </a:r>
          </a:p>
          <a:p>
            <a:pPr>
              <a:spcBef>
                <a:spcPct val="0"/>
              </a:spcBef>
            </a:pPr>
            <a:endParaRPr lang="en-US" sz="700" smtClean="0"/>
          </a:p>
          <a:p>
            <a:pPr>
              <a:spcBef>
                <a:spcPct val="0"/>
              </a:spcBef>
            </a:pPr>
            <a:r>
              <a:rPr lang="en-US" sz="700" smtClean="0"/>
              <a:t>Others claimed they signed contracts very close to their departure date, typically just a day before departure. migrants signed the contract anyway, thinking they had reached the point of no return. The few who thought of backing out were threatened with having to pay back the recruitment costs the agency incurred. Some even claimed they did not see the contract or visa until the day of departure. </a:t>
            </a:r>
          </a:p>
          <a:p>
            <a:pPr>
              <a:spcBef>
                <a:spcPct val="0"/>
              </a:spcBef>
            </a:pPr>
            <a:endParaRPr lang="en-US" sz="700" smtClean="0"/>
          </a:p>
          <a:p>
            <a:pPr>
              <a:spcBef>
                <a:spcPct val="0"/>
              </a:spcBef>
            </a:pPr>
            <a:r>
              <a:rPr lang="en-US" sz="700" smtClean="0"/>
              <a:t>Recruiters also arrange for jobs that workers are not qualified to do, which can jeopardize migrants’ status once in the United Arab Emirates. In these cases, the worker generally has two options: either go home and incur the costs associated with return or accept a different job and/or lower pay. Not surprisingly, migrants generally choose to stay.</a:t>
            </a:r>
          </a:p>
          <a:p>
            <a:pPr>
              <a:spcBef>
                <a:spcPct val="0"/>
              </a:spcBef>
            </a:pPr>
            <a:endParaRPr lang="en-US" sz="700" smtClean="0"/>
          </a:p>
          <a:p>
            <a:pPr>
              <a:spcBef>
                <a:spcPct val="0"/>
              </a:spcBef>
            </a:pPr>
            <a:r>
              <a:rPr lang="en-US" sz="700" smtClean="0"/>
              <a:t>The most perverse type of fraud involves deploying workers to different or even nonexistent jobs. Its quite rampant, there is a name for it: repro or reprocessing: </a:t>
            </a:r>
          </a:p>
          <a:p>
            <a:pPr>
              <a:spcBef>
                <a:spcPct val="0"/>
              </a:spcBef>
            </a:pPr>
            <a:r>
              <a:rPr lang="en-US" sz="700" smtClean="0"/>
              <a:t>In one  repro case involved 136 drivers. They underwent medical examination, and attended  the required predeparture orientation seminar. The drivers left the Philippines legally under various occupations and then entered the United Arab Emirates on visitor visas, but they found themselves jobless once they arrived. </a:t>
            </a:r>
          </a:p>
          <a:p>
            <a:pPr>
              <a:spcBef>
                <a:spcPct val="0"/>
              </a:spcBef>
            </a:pPr>
            <a:endParaRPr lang="en-US" sz="700" smtClean="0"/>
          </a:p>
          <a:p>
            <a:pPr>
              <a:spcBef>
                <a:spcPct val="0"/>
              </a:spcBef>
            </a:pPr>
            <a:r>
              <a:rPr lang="en-US" sz="700" smtClean="0"/>
              <a:t>during the recruitment phase, many agencies keep an applicant’s passport to prevent him or her from seeking the services of another agency. Once in the United Arab Emirates, employers appear to routinely confiscate passports, irrespective of skill levels.  Interviews with migrants bound for the United Arab Emirates reveal that even highly skilled workers expect their passports to be taken from them for “safe keeping.”</a:t>
            </a:r>
          </a:p>
          <a:p>
            <a:pPr>
              <a:spcBef>
                <a:spcPct val="0"/>
              </a:spcBef>
            </a:pPr>
            <a:endParaRPr lang="en-US" sz="700"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7C406-3B97-4D9D-926F-CCA6ADD93F98}"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defTabSz="931042" fontAlgn="auto">
              <a:spcBef>
                <a:spcPts val="0"/>
              </a:spcBef>
              <a:spcAft>
                <a:spcPts val="0"/>
              </a:spcAft>
              <a:defRPr/>
            </a:pPr>
            <a:r>
              <a:rPr lang="en-US" dirty="0" smtClean="0"/>
              <a:t>The United Arab Emirates and the Philippines regulate agencies within their borders through a licensing scheme that has been in effect for nearly three decades now. The two countries’ regulatory systems impose entry limits on recruiters, employers, and workers; set operational guidelines on allowable fees, extent of recruiters’ liability, and the terms and conditions of employment; and manage a grievance mechanism that will hear and adjudicate complaints and levy the necessary penalties and rewards.  </a:t>
            </a:r>
          </a:p>
          <a:p>
            <a:pPr fontAlgn="auto">
              <a:spcBef>
                <a:spcPts val="0"/>
              </a:spcBef>
              <a:spcAft>
                <a:spcPts val="0"/>
              </a:spcAft>
              <a:defRPr/>
            </a:pPr>
            <a:r>
              <a:rPr lang="en-US" dirty="0" smtClean="0"/>
              <a:t>Although the two regulatory schemes share some similarities, they diverge in key areas. </a:t>
            </a:r>
          </a:p>
          <a:p>
            <a:pPr fontAlgn="auto">
              <a:spcBef>
                <a:spcPts val="0"/>
              </a:spcBef>
              <a:spcAft>
                <a:spcPts val="0"/>
              </a:spcAft>
              <a:defRPr/>
            </a:pPr>
            <a:endParaRPr lang="en-US" dirty="0" smtClean="0"/>
          </a:p>
          <a:p>
            <a:pPr fontAlgn="auto">
              <a:spcBef>
                <a:spcPts val="0"/>
              </a:spcBef>
              <a:spcAft>
                <a:spcPts val="0"/>
              </a:spcAft>
              <a:defRPr/>
            </a:pPr>
            <a:r>
              <a:rPr lang="en-US" dirty="0" smtClean="0"/>
              <a:t>The Philippines and the UAE have inconsistent policies on : </a:t>
            </a:r>
          </a:p>
          <a:p>
            <a:pPr fontAlgn="auto">
              <a:spcBef>
                <a:spcPts val="0"/>
              </a:spcBef>
              <a:spcAft>
                <a:spcPts val="0"/>
              </a:spcAft>
              <a:defRPr/>
            </a:pPr>
            <a:endParaRPr lang="en-US" dirty="0" smtClean="0"/>
          </a:p>
          <a:p>
            <a:pPr fontAlgn="auto">
              <a:spcBef>
                <a:spcPts val="0"/>
              </a:spcBef>
              <a:spcAft>
                <a:spcPts val="0"/>
              </a:spcAft>
              <a:defRPr/>
            </a:pPr>
            <a:r>
              <a:rPr lang="en-US" dirty="0" smtClean="0"/>
              <a:t>who can participate in overseas employment. </a:t>
            </a:r>
          </a:p>
          <a:p>
            <a:pPr fontAlgn="auto">
              <a:spcBef>
                <a:spcPts val="0"/>
              </a:spcBef>
              <a:spcAft>
                <a:spcPts val="0"/>
              </a:spcAft>
              <a:defRPr/>
            </a:pPr>
            <a:endParaRPr lang="en-US" dirty="0" smtClean="0"/>
          </a:p>
          <a:p>
            <a:pPr fontAlgn="auto">
              <a:spcBef>
                <a:spcPts val="0"/>
              </a:spcBef>
              <a:spcAft>
                <a:spcPts val="0"/>
              </a:spcAft>
              <a:defRPr/>
            </a:pPr>
            <a:r>
              <a:rPr lang="en-US" dirty="0" smtClean="0"/>
              <a:t> For instance, Philippine law mandates that all workers possess a prescribed level of technical qualification. As of 2006, all deployed domestic workers must be at least 23 years old, attend a country-specific language and culture course, and secure a certification on household work from a government accredited testing center. Philippine President Gloria Arroyo characterized this new batch of domestic workers as “</a:t>
            </a:r>
            <a:r>
              <a:rPr lang="en-US" dirty="0" err="1" smtClean="0"/>
              <a:t>supermaids</a:t>
            </a:r>
            <a:r>
              <a:rPr lang="en-US" dirty="0" smtClean="0"/>
              <a:t>.” </a:t>
            </a:r>
          </a:p>
          <a:p>
            <a:pPr defTabSz="931042" fontAlgn="auto">
              <a:spcBef>
                <a:spcPts val="0"/>
              </a:spcBef>
              <a:spcAft>
                <a:spcPts val="0"/>
              </a:spcAft>
              <a:defRPr/>
            </a:pPr>
            <a:endParaRPr lang="en-US" dirty="0" smtClean="0"/>
          </a:p>
          <a:p>
            <a:pPr fontAlgn="auto">
              <a:spcBef>
                <a:spcPts val="0"/>
              </a:spcBef>
              <a:spcAft>
                <a:spcPts val="0"/>
              </a:spcAft>
              <a:defRPr/>
            </a:pPr>
            <a:r>
              <a:rPr lang="en-US" dirty="0" smtClean="0"/>
              <a:t>the allowable fees recruiters can charge migrants : </a:t>
            </a:r>
          </a:p>
          <a:p>
            <a:pPr fontAlgn="auto">
              <a:spcBef>
                <a:spcPts val="0"/>
              </a:spcBef>
              <a:spcAft>
                <a:spcPts val="0"/>
              </a:spcAft>
              <a:defRPr/>
            </a:pPr>
            <a:endParaRPr lang="en-US" dirty="0" smtClean="0"/>
          </a:p>
          <a:p>
            <a:pPr fontAlgn="auto">
              <a:spcBef>
                <a:spcPts val="0"/>
              </a:spcBef>
              <a:spcAft>
                <a:spcPts val="0"/>
              </a:spcAft>
              <a:defRPr/>
            </a:pPr>
            <a:r>
              <a:rPr lang="en-US" dirty="0" smtClean="0"/>
              <a:t>The United Arab Emirates, along with other GCC countries, completely bans agencies from collecting placement and other fees from workers. The Philippines allows agencies to charge a placement fee equal to one month’s salary. Exempted from this policy are domestic workers, sea farers, and those whose destination explicitly prohibits the charging of placement fees. </a:t>
            </a:r>
          </a:p>
          <a:p>
            <a:pPr fontAlgn="auto">
              <a:spcBef>
                <a:spcPts val="0"/>
              </a:spcBef>
              <a:spcAft>
                <a:spcPts val="0"/>
              </a:spcAft>
              <a:defRPr/>
            </a:pPr>
            <a:r>
              <a:rPr lang="en-US" dirty="0" smtClean="0"/>
              <a:t>terms and conditions that must be included in every contract. </a:t>
            </a:r>
          </a:p>
          <a:p>
            <a:pPr defTabSz="931042" fontAlgn="auto">
              <a:spcBef>
                <a:spcPts val="0"/>
              </a:spcBef>
              <a:spcAft>
                <a:spcPts val="0"/>
              </a:spcAft>
              <a:defRPr/>
            </a:pPr>
            <a:endParaRPr lang="en-US" dirty="0" smtClean="0"/>
          </a:p>
          <a:p>
            <a:pPr fontAlgn="auto">
              <a:spcBef>
                <a:spcPts val="0"/>
              </a:spcBef>
              <a:spcAft>
                <a:spcPts val="0"/>
              </a:spcAft>
              <a:defRPr/>
            </a:pP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2A0E23-8D07-473A-BCA4-CABE870937B5}"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 are terms and conditions that must be included in every contract of a domestic worker</a:t>
            </a:r>
          </a:p>
          <a:p>
            <a:pPr>
              <a:spcBef>
                <a:spcPct val="0"/>
              </a:spcBef>
            </a:pPr>
            <a:r>
              <a:rPr lang="en-US" smtClean="0"/>
              <a:t>Slide 4: </a:t>
            </a:r>
          </a:p>
          <a:p>
            <a:pPr>
              <a:spcBef>
                <a:spcPct val="0"/>
              </a:spcBef>
            </a:pPr>
            <a:r>
              <a:rPr lang="en-US" smtClean="0"/>
              <a:t>United Arab Emirates in April 2007 began requiring what it calls a unified contract to regulate the rights and duties of all domestic workers. Some of its provisions echoed the Philippine requirements. For instance, the domestic worker is entitled to paid leave every two years, medical aid provision, a one-way ticket at the end of a contract. </a:t>
            </a:r>
          </a:p>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8F99AE-1540-433B-ADF1-3D5E49E74AD4}"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adequately monitor the welfare of Filipino workers: </a:t>
            </a:r>
          </a:p>
          <a:p>
            <a:pPr>
              <a:spcBef>
                <a:spcPct val="0"/>
              </a:spcBef>
            </a:pPr>
            <a:r>
              <a:rPr lang="en-US" smtClean="0"/>
              <a:t>Philippine diplomatic posts there visit migrants at their workplace. But  there are only two people in the consulate conduct inspections, and inspections come on top of their other responsibilities. The best way to gte protection is if you viist the consulate themselves. </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A70976-3A5D-4111-B03E-8A7F7A05EDD3}"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During the first nine months of 2009 alone, the consulate in Dubai, with its staff of 18, authenticated over 35,000 labor-related documents and attended to the problems of 65,000 individuals. It is important to note that these services are offered on top of the services a typical consulate provides. The consulate also maintains a separate adjudication and grievance machinery. </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DF1FBD-3DEA-49D7-88A1-DC816F42E08D}"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a:spcBef>
                <a:spcPct val="0"/>
              </a:spcBef>
            </a:pPr>
            <a:r>
              <a:rPr lang="en-US" smtClean="0"/>
              <a:t>As of December 2009, the Philippine consulate in Dubai had 141 wards, all women and most of them (123) documented domestic workers. A number of these migrants, known as wards, have cases pending at the UAE Ministry of Immigration. Some have filed cases against their employers, mainly to retrieve lost wages, while others have cases filed against them, generally for absconding or overstaying their visas.</a:t>
            </a:r>
          </a:p>
          <a:p>
            <a:pPr defTabSz="930275">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79944D-49AD-406F-B78E-4104203D1B3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 establish an adjudication system that migrants with complaints are willing to use : </a:t>
            </a:r>
          </a:p>
          <a:p>
            <a:pPr>
              <a:spcBef>
                <a:spcPct val="0"/>
              </a:spcBef>
            </a:pPr>
            <a:r>
              <a:rPr lang="en-US" smtClean="0"/>
              <a:t>Both the Philippine and UAE governments offer grievance machineries to address cases arising from contract and other violations. Very few, however, seem to take advantage of the adjudication system on either end. UAE officials describe it as “negligible” </a:t>
            </a:r>
          </a:p>
          <a:p>
            <a:pPr>
              <a:spcBef>
                <a:spcPct val="0"/>
              </a:spcBef>
            </a:pPr>
            <a:endParaRPr lang="en-US" smtClean="0"/>
          </a:p>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D9559B-DA40-4639-B2FB-A7CA2BA091AD}"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B93C3451-C96E-41B0-AE81-D990DDCA0389}" type="datetimeFigureOut">
              <a:rPr lang="en-US"/>
              <a:pPr>
                <a:defRPr/>
              </a:pPr>
              <a:t>6/14/2010</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C0B77055-390E-44D6-986E-0B242FC732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EB45DF-F42A-4173-AD25-F05AD2521B94}" type="datetimeFigureOut">
              <a:rPr lang="en-US"/>
              <a:pPr>
                <a:defRPr/>
              </a:pPr>
              <a:t>6/14/2010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83D061F-A4C3-4E69-A0C5-72D2FCD032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55679CC-3150-42F6-841E-384273E7B2AA}" type="datetimeFigureOut">
              <a:rPr lang="en-US"/>
              <a:pPr>
                <a:defRPr/>
              </a:pPr>
              <a:t>6/14/2010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4CF9872-52A3-4B7F-AE4A-7DC5F4B3FF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23A00AA-CEC0-4BE2-90E8-398908A782F3}" type="datetimeFigureOut">
              <a:rPr lang="en-US"/>
              <a:pPr>
                <a:defRPr/>
              </a:pPr>
              <a:t>6/14/2010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D60550-AAAE-4CE0-82D2-AA26C42EEF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134A19A8-3499-4CBC-B1AB-C1E05AD945A6}" type="datetimeFigureOut">
              <a:rPr lang="en-US"/>
              <a:pPr>
                <a:defRPr/>
              </a:pPr>
              <a:t>6/14/2010</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951EAC95-123C-43E2-85B4-091178A800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28DCCE8-2AC5-468A-96C3-E48A150EF7CE}" type="datetimeFigureOut">
              <a:rPr lang="en-US"/>
              <a:pPr>
                <a:defRPr/>
              </a:pPr>
              <a:t>6/14/2010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7230B76-A8ED-41B8-B00C-C630B58301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75133FA6-268C-43C5-BB1D-84849D162C2C}" type="datetimeFigureOut">
              <a:rPr lang="en-US"/>
              <a:pPr>
                <a:defRPr/>
              </a:pPr>
              <a:t>6/14/2010</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6FDEA16E-175E-4DBB-8EA3-05DA05057F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5E75E1F-A43A-4750-8FD8-A32FDD90B4DC}" type="datetimeFigureOut">
              <a:rPr lang="en-US"/>
              <a:pPr>
                <a:defRPr/>
              </a:pPr>
              <a:t>6/14/2010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7FA2014-E9D5-4962-9A0B-3C7F9E0924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6A7E3E1-3ED6-4F18-9DFB-54F299E20A8D}" type="datetimeFigureOut">
              <a:rPr lang="en-US"/>
              <a:pPr>
                <a:defRPr/>
              </a:pPr>
              <a:t>6/14/2010</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27B08C02-14A7-40B8-B38E-165F58996E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C27AEE1-1201-44E5-A397-41FA723F7B3D}" type="datetimeFigureOut">
              <a:rPr lang="en-US"/>
              <a:pPr>
                <a:defRPr/>
              </a:pPr>
              <a:t>6/14/2010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859DA37-FE15-44F9-905B-92768C60FD6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4E3A39B8-6D0B-48D6-8222-2E71C1E1AA97}" type="datetimeFigureOut">
              <a:rPr lang="en-US"/>
              <a:pPr>
                <a:defRPr/>
              </a:pPr>
              <a:t>6/14/2010</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524FADBF-BFFB-4E47-ACA5-D4DFFFCA977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78BD3107-EA41-44E6-800C-D32E4146FE49}" type="datetimeFigureOut">
              <a:rPr lang="en-US"/>
              <a:pPr>
                <a:defRPr/>
              </a:pPr>
              <a:t>6/14/2010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3920EF00-ABF0-4D90-8D79-DBDCF45F624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2" r:id="rId1"/>
    <p:sldLayoutId id="2147483791" r:id="rId2"/>
    <p:sldLayoutId id="2147483793" r:id="rId3"/>
    <p:sldLayoutId id="2147483794" r:id="rId4"/>
    <p:sldLayoutId id="2147483795" r:id="rId5"/>
    <p:sldLayoutId id="2147483790" r:id="rId6"/>
    <p:sldLayoutId id="2147483796" r:id="rId7"/>
    <p:sldLayoutId id="2147483789" r:id="rId8"/>
    <p:sldLayoutId id="2147483797" r:id="rId9"/>
    <p:sldLayoutId id="2147483788" r:id="rId10"/>
    <p:sldLayoutId id="2147483787" r:id="rId11"/>
  </p:sldLayoutIdLst>
  <p:txStyles>
    <p:titleStyle>
      <a:lvl1pPr algn="l" rtl="0" fontAlgn="base">
        <a:spcBef>
          <a:spcPct val="0"/>
        </a:spcBef>
        <a:spcAft>
          <a:spcPct val="0"/>
        </a:spcAft>
        <a:defRPr sz="4000" kern="1200" spc="-100">
          <a:solidFill>
            <a:srgbClr val="F0F2D8"/>
          </a:solidFill>
          <a:latin typeface="+mj-lt"/>
          <a:ea typeface="+mj-ea"/>
          <a:cs typeface="+mj-cs"/>
        </a:defRPr>
      </a:lvl1pPr>
      <a:lvl2pPr algn="l" rtl="0" fontAlgn="base">
        <a:spcBef>
          <a:spcPct val="0"/>
        </a:spcBef>
        <a:spcAft>
          <a:spcPct val="0"/>
        </a:spcAft>
        <a:defRPr sz="4000">
          <a:solidFill>
            <a:srgbClr val="F0F2D8"/>
          </a:solidFill>
          <a:latin typeface="Consolas" pitchFamily="49" charset="0"/>
        </a:defRPr>
      </a:lvl2pPr>
      <a:lvl3pPr algn="l" rtl="0" fontAlgn="base">
        <a:spcBef>
          <a:spcPct val="0"/>
        </a:spcBef>
        <a:spcAft>
          <a:spcPct val="0"/>
        </a:spcAft>
        <a:defRPr sz="4000">
          <a:solidFill>
            <a:srgbClr val="F0F2D8"/>
          </a:solidFill>
          <a:latin typeface="Consolas" pitchFamily="49" charset="0"/>
        </a:defRPr>
      </a:lvl3pPr>
      <a:lvl4pPr algn="l" rtl="0" fontAlgn="base">
        <a:spcBef>
          <a:spcPct val="0"/>
        </a:spcBef>
        <a:spcAft>
          <a:spcPct val="0"/>
        </a:spcAft>
        <a:defRPr sz="4000">
          <a:solidFill>
            <a:srgbClr val="F0F2D8"/>
          </a:solidFill>
          <a:latin typeface="Consolas" pitchFamily="49" charset="0"/>
        </a:defRPr>
      </a:lvl4pPr>
      <a:lvl5pPr algn="l" rtl="0" fontAlgn="base">
        <a:spcBef>
          <a:spcPct val="0"/>
        </a:spcBef>
        <a:spcAft>
          <a:spcPct val="0"/>
        </a:spcAft>
        <a:defRPr sz="4000">
          <a:solidFill>
            <a:srgbClr val="F0F2D8"/>
          </a:solidFill>
          <a:latin typeface="Consolas" pitchFamily="49" charset="0"/>
        </a:defRPr>
      </a:lvl5pPr>
      <a:lvl6pPr marL="457200" algn="l" rtl="0" fontAlgn="base">
        <a:spcBef>
          <a:spcPct val="0"/>
        </a:spcBef>
        <a:spcAft>
          <a:spcPct val="0"/>
        </a:spcAft>
        <a:defRPr sz="4000">
          <a:solidFill>
            <a:srgbClr val="F0F2D8"/>
          </a:solidFill>
          <a:latin typeface="Consolas" pitchFamily="49" charset="0"/>
        </a:defRPr>
      </a:lvl6pPr>
      <a:lvl7pPr marL="914400" algn="l" rtl="0" fontAlgn="base">
        <a:spcBef>
          <a:spcPct val="0"/>
        </a:spcBef>
        <a:spcAft>
          <a:spcPct val="0"/>
        </a:spcAft>
        <a:defRPr sz="4000">
          <a:solidFill>
            <a:srgbClr val="F0F2D8"/>
          </a:solidFill>
          <a:latin typeface="Consolas" pitchFamily="49" charset="0"/>
        </a:defRPr>
      </a:lvl7pPr>
      <a:lvl8pPr marL="1371600" algn="l" rtl="0" fontAlgn="base">
        <a:spcBef>
          <a:spcPct val="0"/>
        </a:spcBef>
        <a:spcAft>
          <a:spcPct val="0"/>
        </a:spcAft>
        <a:defRPr sz="4000">
          <a:solidFill>
            <a:srgbClr val="F0F2D8"/>
          </a:solidFill>
          <a:latin typeface="Consolas" pitchFamily="49" charset="0"/>
        </a:defRPr>
      </a:lvl8pPr>
      <a:lvl9pPr marL="1828800" algn="l" rtl="0" fontAlgn="base">
        <a:spcBef>
          <a:spcPct val="0"/>
        </a:spcBef>
        <a:spcAft>
          <a:spcPct val="0"/>
        </a:spcAft>
        <a:defRPr sz="4000">
          <a:solidFill>
            <a:srgbClr val="F0F2D8"/>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A8CDD7"/>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A8CDD7"/>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Dagunias@migrationpolicy.org"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975104"/>
          </a:xfrm>
        </p:spPr>
        <p:txBody>
          <a:bodyPr>
            <a:normAutofit/>
          </a:bodyPr>
          <a:lstStyle/>
          <a:p>
            <a:pPr fontAlgn="auto">
              <a:spcAft>
                <a:spcPts val="0"/>
              </a:spcAft>
              <a:defRPr/>
            </a:pPr>
            <a:r>
              <a:rPr lang="en-US" sz="6000" dirty="0" smtClean="0">
                <a:solidFill>
                  <a:schemeClr val="tx2">
                    <a:satMod val="200000"/>
                  </a:schemeClr>
                </a:solidFill>
              </a:rPr>
              <a:t>Migrations’ Middlemen</a:t>
            </a:r>
            <a:endParaRPr lang="en-US" sz="6000" dirty="0">
              <a:solidFill>
                <a:schemeClr val="tx2">
                  <a:satMod val="200000"/>
                </a:schemeClr>
              </a:solidFill>
            </a:endParaRPr>
          </a:p>
        </p:txBody>
      </p:sp>
      <p:sp>
        <p:nvSpPr>
          <p:cNvPr id="14338" name="Subtitle 2"/>
          <p:cNvSpPr>
            <a:spLocks noGrp="1"/>
          </p:cNvSpPr>
          <p:nvPr>
            <p:ph type="subTitle" idx="1"/>
          </p:nvPr>
        </p:nvSpPr>
        <p:spPr>
          <a:xfrm>
            <a:off x="685800" y="2895600"/>
            <a:ext cx="4953000" cy="3414713"/>
          </a:xfrm>
        </p:spPr>
        <p:txBody>
          <a:bodyPr/>
          <a:lstStyle/>
          <a:p>
            <a:pPr>
              <a:spcBef>
                <a:spcPct val="0"/>
              </a:spcBef>
            </a:pPr>
            <a:r>
              <a:rPr lang="en-US" sz="2800" smtClean="0"/>
              <a:t>Regulating Recruitment Agencies  in the </a:t>
            </a:r>
          </a:p>
          <a:p>
            <a:pPr>
              <a:spcBef>
                <a:spcPct val="0"/>
              </a:spcBef>
            </a:pPr>
            <a:r>
              <a:rPr lang="en-US" sz="2800" smtClean="0"/>
              <a:t>Philippines - United Arab </a:t>
            </a:r>
          </a:p>
          <a:p>
            <a:pPr>
              <a:spcBef>
                <a:spcPct val="0"/>
              </a:spcBef>
            </a:pPr>
            <a:r>
              <a:rPr lang="en-US" sz="2800" smtClean="0"/>
              <a:t>Emirates Corridor </a:t>
            </a:r>
          </a:p>
          <a:p>
            <a:pPr>
              <a:spcBef>
                <a:spcPct val="0"/>
              </a:spcBef>
            </a:pPr>
            <a:endParaRPr lang="en-US" sz="2800" smtClean="0"/>
          </a:p>
          <a:p>
            <a:pPr>
              <a:spcBef>
                <a:spcPct val="0"/>
              </a:spcBef>
            </a:pPr>
            <a:r>
              <a:rPr lang="en-US" sz="1800" smtClean="0"/>
              <a:t>Dovelyn Rannveig Agunias</a:t>
            </a:r>
          </a:p>
          <a:p>
            <a:pPr>
              <a:spcBef>
                <a:spcPct val="0"/>
              </a:spcBef>
            </a:pPr>
            <a:r>
              <a:rPr lang="en-US" sz="1800" smtClean="0"/>
              <a:t>Policy Analyst, MPI</a:t>
            </a:r>
          </a:p>
          <a:p>
            <a:pPr>
              <a:spcBef>
                <a:spcPct val="0"/>
              </a:spcBef>
            </a:pPr>
            <a:r>
              <a:rPr lang="en-US" sz="1800" smtClean="0"/>
              <a:t>June 3, 2010</a:t>
            </a:r>
          </a:p>
          <a:p>
            <a:pPr>
              <a:spcBef>
                <a:spcPct val="0"/>
              </a:spcBef>
            </a:pPr>
            <a:r>
              <a:rPr lang="en-US" sz="1800" smtClean="0"/>
              <a:t>Washington, DC</a:t>
            </a:r>
            <a:r>
              <a:rPr lang="en-US" sz="240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763"/>
            <a:ext cx="7772400" cy="914400"/>
          </a:xfrm>
        </p:spPr>
        <p:txBody>
          <a:bodyPr/>
          <a:lstStyle/>
          <a:p>
            <a:pPr fontAlgn="auto">
              <a:spcAft>
                <a:spcPts val="0"/>
              </a:spcAft>
              <a:defRPr/>
            </a:pPr>
            <a:r>
              <a:rPr lang="en-US" sz="2400" dirty="0" smtClean="0">
                <a:solidFill>
                  <a:schemeClr val="tx2">
                    <a:satMod val="200000"/>
                  </a:schemeClr>
                </a:solidFill>
              </a:rPr>
              <a:t>Top Ten Complaints against Employers and Recruiters in the United Arab Emirates, 2009</a:t>
            </a:r>
            <a:endParaRPr lang="en-US" sz="2400" dirty="0">
              <a:solidFill>
                <a:schemeClr val="tx2">
                  <a:satMod val="200000"/>
                </a:schemeClr>
              </a:solidFill>
            </a:endParaRPr>
          </a:p>
        </p:txBody>
      </p:sp>
      <p:graphicFrame>
        <p:nvGraphicFramePr>
          <p:cNvPr id="5" name="Table 4"/>
          <p:cNvGraphicFramePr>
            <a:graphicFrameLocks noGrp="1"/>
          </p:cNvGraphicFramePr>
          <p:nvPr/>
        </p:nvGraphicFramePr>
        <p:xfrm>
          <a:off x="990600" y="1476375"/>
          <a:ext cx="7010398" cy="5381365"/>
        </p:xfrm>
        <a:graphic>
          <a:graphicData uri="http://schemas.openxmlformats.org/drawingml/2006/table">
            <a:tbl>
              <a:tblPr/>
              <a:tblGrid>
                <a:gridCol w="3144851"/>
                <a:gridCol w="331538"/>
                <a:gridCol w="3206421"/>
                <a:gridCol w="327588"/>
              </a:tblGrid>
              <a:tr h="472618">
                <a:tc>
                  <a:txBody>
                    <a:bodyPr/>
                    <a:lstStyle/>
                    <a:p>
                      <a:pPr marL="0" marR="0">
                        <a:spcBef>
                          <a:spcPts val="0"/>
                        </a:spcBef>
                        <a:spcAft>
                          <a:spcPts val="0"/>
                        </a:spcAft>
                      </a:pPr>
                      <a:r>
                        <a:rPr lang="en-US" sz="1600" b="1" dirty="0">
                          <a:latin typeface="Calibri"/>
                          <a:ea typeface="Times New Roman"/>
                          <a:cs typeface="Times New Roman"/>
                        </a:rPr>
                        <a:t> </a:t>
                      </a:r>
                      <a:r>
                        <a:rPr lang="en-US" sz="2000" b="1" dirty="0">
                          <a:latin typeface="Arial"/>
                          <a:ea typeface="Times New Roman"/>
                          <a:cs typeface="Times New Roman"/>
                        </a:rPr>
                        <a:t>Against employers</a:t>
                      </a:r>
                      <a:endParaRPr lang="en-US" sz="3200" b="1" dirty="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0"/>
                        </a:spcBef>
                        <a:spcAft>
                          <a:spcPts val="0"/>
                        </a:spcAft>
                      </a:pPr>
                      <a:endParaRPr lang="en-US" sz="3200" b="1" dirty="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cs typeface="Times New Roman"/>
                        </a:rPr>
                        <a:t>Against recruiters </a:t>
                      </a:r>
                      <a:endParaRPr lang="en-US" sz="3200" b="1" dirty="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0"/>
                        </a:spcBef>
                        <a:spcAft>
                          <a:spcPts val="0"/>
                        </a:spcAft>
                      </a:pPr>
                      <a:endParaRPr lang="en-US" sz="200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582885">
                <a:tc>
                  <a:txBody>
                    <a:bodyPr/>
                    <a:lstStyle/>
                    <a:p>
                      <a:pPr marL="0" marR="0">
                        <a:spcBef>
                          <a:spcPts val="0"/>
                        </a:spcBef>
                        <a:spcAft>
                          <a:spcPts val="0"/>
                        </a:spcAft>
                      </a:pPr>
                      <a:r>
                        <a:rPr lang="en-US" sz="1400" dirty="0">
                          <a:latin typeface="Arial"/>
                          <a:ea typeface="Times New Roman"/>
                          <a:cs typeface="Times New Roman"/>
                        </a:rPr>
                        <a:t>Overworked (cleaned more than one house or </a:t>
                      </a:r>
                      <a:r>
                        <a:rPr lang="en-US" sz="1400" dirty="0" smtClean="0">
                          <a:latin typeface="Arial"/>
                          <a:ea typeface="Times New Roman"/>
                          <a:cs typeface="Times New Roman"/>
                        </a:rPr>
                        <a:t>worked </a:t>
                      </a:r>
                      <a:r>
                        <a:rPr lang="en-US" sz="1400" dirty="0">
                          <a:latin typeface="Arial"/>
                          <a:ea typeface="Times New Roman"/>
                          <a:cs typeface="Times New Roman"/>
                        </a:rPr>
                        <a:t>more than 18 hours per day) </a:t>
                      </a:r>
                      <a:endParaRPr lang="en-US" sz="2000" dirty="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lgn="r">
                        <a:spcBef>
                          <a:spcPts val="0"/>
                        </a:spcBef>
                        <a:spcAft>
                          <a:spcPts val="0"/>
                        </a:spcAft>
                      </a:pPr>
                      <a:r>
                        <a:rPr lang="en-US" sz="1200">
                          <a:latin typeface="Arial"/>
                          <a:ea typeface="Times New Roman"/>
                          <a:cs typeface="Times New Roman"/>
                        </a:rPr>
                        <a:t>117</a:t>
                      </a:r>
                      <a:endParaRPr lang="en-US" sz="180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spcBef>
                          <a:spcPts val="0"/>
                        </a:spcBef>
                        <a:spcAft>
                          <a:spcPts val="0"/>
                        </a:spcAft>
                      </a:pPr>
                      <a:r>
                        <a:rPr lang="en-US" sz="1400" dirty="0">
                          <a:latin typeface="Arial"/>
                          <a:ea typeface="Times New Roman"/>
                          <a:cs typeface="Times New Roman"/>
                        </a:rPr>
                        <a:t>Agency did not provide help </a:t>
                      </a:r>
                      <a:endParaRPr lang="en-US" sz="2000" dirty="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lgn="r">
                        <a:spcBef>
                          <a:spcPts val="0"/>
                        </a:spcBef>
                        <a:spcAft>
                          <a:spcPts val="0"/>
                        </a:spcAft>
                      </a:pPr>
                      <a:r>
                        <a:rPr lang="en-US" sz="1200">
                          <a:latin typeface="Arial"/>
                          <a:ea typeface="Times New Roman"/>
                          <a:cs typeface="Times New Roman"/>
                        </a:rPr>
                        <a:t>          13</a:t>
                      </a:r>
                      <a:endParaRPr lang="en-US" sz="180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r>
              <a:tr h="485738">
                <a:tc>
                  <a:txBody>
                    <a:bodyPr/>
                    <a:lstStyle/>
                    <a:p>
                      <a:pPr marL="0" marR="0">
                        <a:spcBef>
                          <a:spcPts val="0"/>
                        </a:spcBef>
                        <a:spcAft>
                          <a:spcPts val="0"/>
                        </a:spcAft>
                      </a:pPr>
                      <a:r>
                        <a:rPr lang="en-US" sz="1400" dirty="0" smtClean="0">
                          <a:latin typeface="Arial"/>
                          <a:ea typeface="Times New Roman"/>
                          <a:cs typeface="Times New Roman"/>
                        </a:rPr>
                        <a:t>Physically maltreated</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dirty="0">
                          <a:latin typeface="Arial"/>
                          <a:ea typeface="Times New Roman"/>
                          <a:cs typeface="Times New Roman"/>
                        </a:rPr>
                        <a:t>84</a:t>
                      </a:r>
                      <a:endParaRPr lang="en-US" sz="18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Migrant escaped from the agency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11</a:t>
                      </a:r>
                      <a:endParaRPr lang="en-US" sz="1800">
                        <a:latin typeface="Calibri"/>
                        <a:ea typeface="Times New Roman"/>
                        <a:cs typeface="Times New Roman"/>
                      </a:endParaRPr>
                    </a:p>
                  </a:txBody>
                  <a:tcPr marL="68580" marR="68580" marT="0" marB="0">
                    <a:lnL>
                      <a:noFill/>
                    </a:lnL>
                    <a:lnR>
                      <a:noFill/>
                    </a:lnR>
                    <a:lnT>
                      <a:noFill/>
                    </a:lnT>
                    <a:lnB>
                      <a:noFill/>
                    </a:lnB>
                  </a:tcPr>
                </a:tc>
              </a:tr>
              <a:tr h="388590">
                <a:tc>
                  <a:txBody>
                    <a:bodyPr/>
                    <a:lstStyle/>
                    <a:p>
                      <a:pPr marL="0" marR="0">
                        <a:spcBef>
                          <a:spcPts val="0"/>
                        </a:spcBef>
                        <a:spcAft>
                          <a:spcPts val="0"/>
                        </a:spcAft>
                      </a:pPr>
                      <a:r>
                        <a:rPr lang="en-US" sz="1400" dirty="0" smtClean="0">
                          <a:latin typeface="Arial"/>
                          <a:ea typeface="Times New Roman"/>
                          <a:cs typeface="Times New Roman"/>
                        </a:rPr>
                        <a:t>Not </a:t>
                      </a:r>
                      <a:r>
                        <a:rPr lang="en-US" sz="1400" dirty="0">
                          <a:latin typeface="Arial"/>
                          <a:ea typeface="Times New Roman"/>
                          <a:cs typeface="Times New Roman"/>
                        </a:rPr>
                        <a:t>paid or underpaid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dirty="0">
                          <a:latin typeface="Arial"/>
                          <a:ea typeface="Times New Roman"/>
                          <a:cs typeface="Times New Roman"/>
                        </a:rPr>
                        <a:t>72</a:t>
                      </a:r>
                      <a:endParaRPr lang="en-US" sz="18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Returned by the employer to the agency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7</a:t>
                      </a:r>
                      <a:endParaRPr lang="en-US" sz="1800">
                        <a:latin typeface="Calibri"/>
                        <a:ea typeface="Times New Roman"/>
                        <a:cs typeface="Times New Roman"/>
                      </a:endParaRPr>
                    </a:p>
                  </a:txBody>
                  <a:tcPr marL="68580" marR="68580" marT="0" marB="0">
                    <a:lnL>
                      <a:noFill/>
                    </a:lnL>
                    <a:lnR>
                      <a:noFill/>
                    </a:lnR>
                    <a:lnT>
                      <a:noFill/>
                    </a:lnT>
                    <a:lnB>
                      <a:noFill/>
                    </a:lnB>
                  </a:tcPr>
                </a:tc>
              </a:tr>
              <a:tr h="485738">
                <a:tc>
                  <a:txBody>
                    <a:bodyPr/>
                    <a:lstStyle/>
                    <a:p>
                      <a:pPr marL="0" marR="0">
                        <a:spcBef>
                          <a:spcPts val="0"/>
                        </a:spcBef>
                        <a:spcAft>
                          <a:spcPts val="0"/>
                        </a:spcAft>
                      </a:pPr>
                      <a:r>
                        <a:rPr lang="en-US" sz="1400" dirty="0">
                          <a:latin typeface="Arial"/>
                          <a:ea typeface="Times New Roman"/>
                          <a:cs typeface="Times New Roman"/>
                        </a:rPr>
                        <a:t>Denied food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dirty="0">
                          <a:latin typeface="Arial"/>
                          <a:ea typeface="Times New Roman"/>
                          <a:cs typeface="Times New Roman"/>
                        </a:rPr>
                        <a:t>53</a:t>
                      </a:r>
                      <a:endParaRPr lang="en-US" sz="18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Agency substituted contract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7</a:t>
                      </a:r>
                      <a:endParaRPr lang="en-US" sz="1800">
                        <a:latin typeface="Calibri"/>
                        <a:ea typeface="Times New Roman"/>
                        <a:cs typeface="Times New Roman"/>
                      </a:endParaRPr>
                    </a:p>
                  </a:txBody>
                  <a:tcPr marL="68580" marR="68580" marT="0" marB="0">
                    <a:lnL>
                      <a:noFill/>
                    </a:lnL>
                    <a:lnR>
                      <a:noFill/>
                    </a:lnR>
                    <a:lnT>
                      <a:noFill/>
                    </a:lnT>
                    <a:lnB>
                      <a:noFill/>
                    </a:lnB>
                  </a:tcPr>
                </a:tc>
              </a:tr>
              <a:tr h="413540">
                <a:tc>
                  <a:txBody>
                    <a:bodyPr/>
                    <a:lstStyle/>
                    <a:p>
                      <a:pPr marL="0" marR="0">
                        <a:spcBef>
                          <a:spcPts val="0"/>
                        </a:spcBef>
                        <a:spcAft>
                          <a:spcPts val="0"/>
                        </a:spcAft>
                      </a:pPr>
                      <a:r>
                        <a:rPr lang="en-US" sz="1400" dirty="0">
                          <a:latin typeface="Arial"/>
                          <a:ea typeface="Times New Roman"/>
                          <a:cs typeface="Times New Roman"/>
                        </a:rPr>
                        <a:t>Verbally abused</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dirty="0">
                          <a:latin typeface="Arial"/>
                          <a:ea typeface="Times New Roman"/>
                          <a:cs typeface="Times New Roman"/>
                        </a:rPr>
                        <a:t>30</a:t>
                      </a:r>
                      <a:endParaRPr lang="en-US" sz="18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Migrant did not want to return to the agency for fear of abuse</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6</a:t>
                      </a:r>
                      <a:endParaRPr lang="en-US" sz="1800">
                        <a:latin typeface="Calibri"/>
                        <a:ea typeface="Times New Roman"/>
                        <a:cs typeface="Times New Roman"/>
                      </a:endParaRPr>
                    </a:p>
                  </a:txBody>
                  <a:tcPr marL="68580" marR="68580" marT="0" marB="0">
                    <a:lnL>
                      <a:noFill/>
                    </a:lnL>
                    <a:lnR>
                      <a:noFill/>
                    </a:lnR>
                    <a:lnT>
                      <a:noFill/>
                    </a:lnT>
                    <a:lnB>
                      <a:noFill/>
                    </a:lnB>
                  </a:tcPr>
                </a:tc>
              </a:tr>
              <a:tr h="485738">
                <a:tc>
                  <a:txBody>
                    <a:bodyPr/>
                    <a:lstStyle/>
                    <a:p>
                      <a:pPr marL="0" marR="0">
                        <a:spcBef>
                          <a:spcPts val="0"/>
                        </a:spcBef>
                        <a:spcAft>
                          <a:spcPts val="0"/>
                        </a:spcAft>
                      </a:pPr>
                      <a:r>
                        <a:rPr lang="en-US" sz="1400" dirty="0">
                          <a:latin typeface="Arial"/>
                          <a:ea typeface="Times New Roman"/>
                          <a:cs typeface="Times New Roman"/>
                        </a:rPr>
                        <a:t>Sexually harassed</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15</a:t>
                      </a:r>
                      <a:endParaRPr lang="en-US" sz="180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Returned by the agency to an abusive employer</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5</a:t>
                      </a:r>
                      <a:endParaRPr lang="en-US" sz="1800">
                        <a:latin typeface="Calibri"/>
                        <a:ea typeface="Times New Roman"/>
                        <a:cs typeface="Times New Roman"/>
                      </a:endParaRPr>
                    </a:p>
                  </a:txBody>
                  <a:tcPr marL="68580" marR="68580" marT="0" marB="0">
                    <a:lnL>
                      <a:noFill/>
                    </a:lnL>
                    <a:lnR>
                      <a:noFill/>
                    </a:lnR>
                    <a:lnT>
                      <a:noFill/>
                    </a:lnT>
                    <a:lnB>
                      <a:noFill/>
                    </a:lnB>
                  </a:tcPr>
                </a:tc>
              </a:tr>
              <a:tr h="485738">
                <a:tc>
                  <a:txBody>
                    <a:bodyPr/>
                    <a:lstStyle/>
                    <a:p>
                      <a:pPr marL="0" marR="0">
                        <a:spcBef>
                          <a:spcPts val="0"/>
                        </a:spcBef>
                        <a:spcAft>
                          <a:spcPts val="0"/>
                        </a:spcAft>
                      </a:pPr>
                      <a:r>
                        <a:rPr lang="en-US" sz="1400" dirty="0">
                          <a:latin typeface="Arial"/>
                          <a:ea typeface="Times New Roman"/>
                          <a:cs typeface="Times New Roman"/>
                        </a:rPr>
                        <a:t>Wrongly accused of theft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11</a:t>
                      </a:r>
                      <a:endParaRPr lang="en-US" sz="180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Physically maltreated by  agency personnel</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4</a:t>
                      </a:r>
                      <a:endParaRPr lang="en-US" sz="1800">
                        <a:latin typeface="Calibri"/>
                        <a:ea typeface="Times New Roman"/>
                        <a:cs typeface="Times New Roman"/>
                      </a:endParaRPr>
                    </a:p>
                  </a:txBody>
                  <a:tcPr marL="68580" marR="68580" marT="0" marB="0">
                    <a:lnL>
                      <a:noFill/>
                    </a:lnL>
                    <a:lnR>
                      <a:noFill/>
                    </a:lnR>
                    <a:lnT>
                      <a:noFill/>
                    </a:lnT>
                    <a:lnB>
                      <a:noFill/>
                    </a:lnB>
                  </a:tcPr>
                </a:tc>
              </a:tr>
              <a:tr h="485738">
                <a:tc>
                  <a:txBody>
                    <a:bodyPr/>
                    <a:lstStyle/>
                    <a:p>
                      <a:pPr marL="0" marR="0">
                        <a:spcBef>
                          <a:spcPts val="0"/>
                        </a:spcBef>
                        <a:spcAft>
                          <a:spcPts val="0"/>
                        </a:spcAft>
                      </a:pPr>
                      <a:r>
                        <a:rPr lang="en-US" sz="1400" dirty="0">
                          <a:latin typeface="Arial"/>
                          <a:ea typeface="Times New Roman"/>
                          <a:cs typeface="Times New Roman"/>
                        </a:rPr>
                        <a:t>Threatened death or incarceration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13</a:t>
                      </a:r>
                      <a:endParaRPr lang="en-US" sz="1800">
                        <a:latin typeface="Calibri"/>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400" dirty="0">
                          <a:latin typeface="Arial"/>
                          <a:ea typeface="Times New Roman"/>
                          <a:cs typeface="Times New Roman"/>
                        </a:rPr>
                        <a:t>Rejected by the agency after being returned by employer</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200">
                          <a:latin typeface="Arial"/>
                          <a:ea typeface="Times New Roman"/>
                          <a:cs typeface="Times New Roman"/>
                        </a:rPr>
                        <a:t>4</a:t>
                      </a:r>
                      <a:endParaRPr lang="en-US" sz="1800">
                        <a:latin typeface="Calibri"/>
                        <a:ea typeface="Times New Roman"/>
                        <a:cs typeface="Times New Roman"/>
                      </a:endParaRPr>
                    </a:p>
                  </a:txBody>
                  <a:tcPr marL="68580" marR="68580" marT="0" marB="0">
                    <a:lnL>
                      <a:noFill/>
                    </a:lnL>
                    <a:lnR>
                      <a:noFill/>
                    </a:lnR>
                    <a:lnT>
                      <a:noFill/>
                    </a:lnT>
                    <a:lnB>
                      <a:noFill/>
                    </a:lnB>
                  </a:tcPr>
                </a:tc>
              </a:tr>
              <a:tr h="971475">
                <a:tc>
                  <a:txBody>
                    <a:bodyPr/>
                    <a:lstStyle/>
                    <a:p>
                      <a:pPr marL="0" marR="0">
                        <a:spcBef>
                          <a:spcPts val="0"/>
                        </a:spcBef>
                        <a:spcAft>
                          <a:spcPts val="0"/>
                        </a:spcAft>
                      </a:pPr>
                      <a:r>
                        <a:rPr lang="en-US" sz="1400" dirty="0">
                          <a:latin typeface="Arial"/>
                          <a:ea typeface="Times New Roman"/>
                          <a:cs typeface="Times New Roman"/>
                        </a:rPr>
                        <a:t>Not allowed to go home and not allowed to terminate contract</a:t>
                      </a:r>
                      <a:endParaRPr lang="en-US" sz="2000" dirty="0">
                        <a:latin typeface="Calibri"/>
                        <a:ea typeface="Times New Roman"/>
                        <a:cs typeface="Times New Roman"/>
                      </a:endParaRPr>
                    </a:p>
                    <a:p>
                      <a:pPr marL="0" marR="0">
                        <a:spcBef>
                          <a:spcPts val="0"/>
                        </a:spcBef>
                        <a:spcAft>
                          <a:spcPts val="0"/>
                        </a:spcAft>
                      </a:pPr>
                      <a:r>
                        <a:rPr lang="en-US" sz="1400" dirty="0">
                          <a:latin typeface="Arial"/>
                          <a:ea typeface="Times New Roman"/>
                          <a:cs typeface="Times New Roman"/>
                        </a:rPr>
                        <a:t>Raped                                                       </a:t>
                      </a:r>
                      <a:endParaRPr lang="en-US" sz="2000" dirty="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200">
                          <a:latin typeface="Arial"/>
                          <a:ea typeface="Times New Roman"/>
                          <a:cs typeface="Times New Roman"/>
                        </a:rPr>
                        <a:t>9</a:t>
                      </a:r>
                      <a:endParaRPr lang="en-US" sz="1800">
                        <a:latin typeface="Calibri"/>
                        <a:ea typeface="Times New Roman"/>
                        <a:cs typeface="Times New Roman"/>
                      </a:endParaRPr>
                    </a:p>
                    <a:p>
                      <a:pPr marL="0" marR="0" algn="r">
                        <a:spcBef>
                          <a:spcPts val="0"/>
                        </a:spcBef>
                        <a:spcAft>
                          <a:spcPts val="0"/>
                        </a:spcAft>
                      </a:pPr>
                      <a:r>
                        <a:rPr lang="en-US" sz="1200">
                          <a:latin typeface="Arial"/>
                          <a:ea typeface="Times New Roman"/>
                          <a:cs typeface="Times New Roman"/>
                        </a:rPr>
                        <a:t>4</a:t>
                      </a:r>
                      <a:endParaRPr lang="en-US" sz="180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spcBef>
                          <a:spcPts val="0"/>
                        </a:spcBef>
                        <a:spcAft>
                          <a:spcPts val="0"/>
                        </a:spcAft>
                      </a:pPr>
                      <a:r>
                        <a:rPr lang="en-US" sz="1400" dirty="0">
                          <a:latin typeface="Arial"/>
                          <a:ea typeface="Times New Roman"/>
                          <a:cs typeface="Times New Roman"/>
                        </a:rPr>
                        <a:t>Lost contact with the agency in Dubai </a:t>
                      </a:r>
                      <a:endParaRPr lang="en-US" sz="2000" dirty="0">
                        <a:latin typeface="Calibri"/>
                        <a:ea typeface="Times New Roman"/>
                        <a:cs typeface="Times New Roman"/>
                      </a:endParaRPr>
                    </a:p>
                    <a:p>
                      <a:pPr marL="0" marR="0">
                        <a:spcBef>
                          <a:spcPts val="0"/>
                        </a:spcBef>
                        <a:spcAft>
                          <a:spcPts val="0"/>
                        </a:spcAft>
                      </a:pPr>
                      <a:r>
                        <a:rPr lang="en-US" sz="1400" dirty="0">
                          <a:latin typeface="Arial"/>
                          <a:ea typeface="Times New Roman"/>
                          <a:cs typeface="Times New Roman"/>
                        </a:rPr>
                        <a:t>Agency planned to send worker to                                   another country without worker consent</a:t>
                      </a:r>
                      <a:endParaRPr lang="en-US" sz="2000" dirty="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200" dirty="0">
                          <a:latin typeface="Arial"/>
                          <a:ea typeface="Times New Roman"/>
                          <a:cs typeface="Times New Roman"/>
                        </a:rPr>
                        <a:t>1</a:t>
                      </a:r>
                      <a:endParaRPr lang="en-US" sz="1800" dirty="0">
                        <a:latin typeface="Calibri"/>
                        <a:ea typeface="Times New Roman"/>
                        <a:cs typeface="Times New Roman"/>
                      </a:endParaRPr>
                    </a:p>
                    <a:p>
                      <a:pPr marL="0" marR="0" algn="r">
                        <a:spcBef>
                          <a:spcPts val="0"/>
                        </a:spcBef>
                        <a:spcAft>
                          <a:spcPts val="0"/>
                        </a:spcAft>
                      </a:pPr>
                      <a:r>
                        <a:rPr lang="en-US" sz="1200" dirty="0">
                          <a:latin typeface="Arial"/>
                          <a:ea typeface="Times New Roman"/>
                          <a:cs typeface="Times New Roman"/>
                        </a:rPr>
                        <a:t>1</a:t>
                      </a:r>
                      <a:endParaRPr lang="en-US" sz="1800" dirty="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r>
            </a:tbl>
          </a:graphicData>
        </a:graphic>
      </p:graphicFrame>
      <p:sp>
        <p:nvSpPr>
          <p:cNvPr id="32814" name="Rectangle 1"/>
          <p:cNvSpPr>
            <a:spLocks noChangeArrowheads="1"/>
          </p:cNvSpPr>
          <p:nvPr/>
        </p:nvSpPr>
        <p:spPr bwMode="auto">
          <a:xfrm>
            <a:off x="0" y="0"/>
            <a:ext cx="3017838" cy="9525"/>
          </a:xfrm>
          <a:prstGeom prst="rect">
            <a:avLst/>
          </a:prstGeom>
          <a:solidFill>
            <a:srgbClr val="000000"/>
          </a:solidFill>
          <a:ln w="9525">
            <a:solidFill>
              <a:schemeClr val="tx1"/>
            </a:solidFill>
            <a:miter lim="800000"/>
            <a:headEnd/>
            <a:tailEnd/>
          </a:ln>
        </p:spPr>
        <p:txBody>
          <a:bodyPr wrap="none" anchor="ctr">
            <a:spAutoFit/>
          </a:bodyPr>
          <a:lstStyle/>
          <a:p>
            <a:endParaRPr lang="en-US">
              <a:latin typeface="Corbel" pitchFamily="34" charset="0"/>
            </a:endParaRPr>
          </a:p>
        </p:txBody>
      </p:sp>
      <p:sp>
        <p:nvSpPr>
          <p:cNvPr id="32815" name="Rectangle 2"/>
          <p:cNvSpPr>
            <a:spLocks noChangeArrowheads="1"/>
          </p:cNvSpPr>
          <p:nvPr/>
        </p:nvSpPr>
        <p:spPr bwMode="auto">
          <a:xfrm>
            <a:off x="0" y="9525"/>
            <a:ext cx="9144000" cy="0"/>
          </a:xfrm>
          <a:prstGeom prst="rect">
            <a:avLst/>
          </a:prstGeom>
          <a:noFill/>
          <a:ln w="9525">
            <a:noFill/>
            <a:miter lim="800000"/>
            <a:headEnd/>
            <a:tailEnd/>
          </a:ln>
        </p:spPr>
        <p:txBody>
          <a:bodyPr wrap="none" anchor="ctr">
            <a:spAutoFit/>
          </a:bodyPr>
          <a:lstStyle/>
          <a:p>
            <a:r>
              <a:rPr lang="en-US" sz="800">
                <a:latin typeface="Calibri" pitchFamily="34" charset="0"/>
                <a:cs typeface="Times New Roman" pitchFamily="18" charset="0"/>
              </a:rPr>
              <a:t> </a:t>
            </a:r>
            <a:r>
              <a:rPr lang="en-US" sz="800">
                <a:latin typeface="Calibri" pitchFamily="34" charset="0"/>
                <a:cs typeface="Times New Roman" pitchFamily="18" charset="0"/>
                <a:hlinkClick r:id="" action="ppaction://noaction"/>
              </a:rPr>
              <a:t>[KK1]</a:t>
            </a:r>
            <a:r>
              <a:rPr lang="en-US" sz="1000">
                <a:latin typeface="Calibri" pitchFamily="34" charset="0"/>
                <a:cs typeface="Times New Roman" pitchFamily="18" charset="0"/>
              </a:rPr>
              <a:t>This has nine complaints for each column, not ten - please check</a:t>
            </a:r>
            <a:endParaRPr lang="en-US">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512763"/>
            <a:ext cx="7772400" cy="914400"/>
          </a:xfrm>
        </p:spPr>
        <p:txBody>
          <a:bodyPr/>
          <a:lstStyle/>
          <a:p>
            <a:pPr fontAlgn="auto">
              <a:spcAft>
                <a:spcPts val="0"/>
              </a:spcAft>
              <a:defRPr/>
            </a:pPr>
            <a:r>
              <a:rPr lang="en-US" sz="2800" b="1" dirty="0" smtClean="0">
                <a:solidFill>
                  <a:schemeClr val="tx2">
                    <a:satMod val="200000"/>
                  </a:schemeClr>
                </a:solidFill>
              </a:rPr>
              <a:t>Isolated Cases or Tip of the Iceberg? </a:t>
            </a:r>
            <a:br>
              <a:rPr lang="en-US" sz="2800" b="1" dirty="0" smtClean="0">
                <a:solidFill>
                  <a:schemeClr val="tx2">
                    <a:satMod val="200000"/>
                  </a:schemeClr>
                </a:solidFill>
              </a:rPr>
            </a:br>
            <a:endParaRPr lang="en-US" sz="2800" dirty="0">
              <a:solidFill>
                <a:schemeClr val="tx2">
                  <a:satMod val="200000"/>
                </a:schemeClr>
              </a:solidFill>
            </a:endParaRPr>
          </a:p>
        </p:txBody>
      </p:sp>
      <p:sp>
        <p:nvSpPr>
          <p:cNvPr id="11" name="Text Placeholder 10"/>
          <p:cNvSpPr>
            <a:spLocks noGrp="1"/>
          </p:cNvSpPr>
          <p:nvPr>
            <p:ph type="body" idx="1"/>
          </p:nvPr>
        </p:nvSpPr>
        <p:spPr>
          <a:xfrm>
            <a:off x="457200" y="1809750"/>
            <a:ext cx="4040188" cy="639763"/>
          </a:xfrm>
        </p:spPr>
        <p:txBody>
          <a:bodyPr>
            <a:normAutofit fontScale="92500" lnSpcReduction="20000"/>
          </a:bodyPr>
          <a:lstStyle/>
          <a:p>
            <a:pPr fontAlgn="auto">
              <a:spcAft>
                <a:spcPts val="0"/>
              </a:spcAft>
              <a:buFont typeface="Wingdings"/>
              <a:buNone/>
              <a:defRPr/>
            </a:pPr>
            <a:r>
              <a:rPr lang="en-US" dirty="0" smtClean="0"/>
              <a:t>Recruitment Violation Cases by Type of Complaint, 2008</a:t>
            </a:r>
            <a:endParaRPr lang="en-US" dirty="0"/>
          </a:p>
        </p:txBody>
      </p:sp>
      <p:sp>
        <p:nvSpPr>
          <p:cNvPr id="13" name="Text Placeholder 12"/>
          <p:cNvSpPr>
            <a:spLocks noGrp="1"/>
          </p:cNvSpPr>
          <p:nvPr>
            <p:ph type="body" sz="half" idx="3"/>
          </p:nvPr>
        </p:nvSpPr>
        <p:spPr>
          <a:xfrm>
            <a:off x="4645025" y="1809750"/>
            <a:ext cx="4041775" cy="639763"/>
          </a:xfrm>
        </p:spPr>
        <p:txBody>
          <a:bodyPr>
            <a:normAutofit fontScale="92500" lnSpcReduction="20000"/>
          </a:bodyPr>
          <a:lstStyle/>
          <a:p>
            <a:pPr fontAlgn="auto">
              <a:spcAft>
                <a:spcPts val="0"/>
              </a:spcAft>
              <a:buFont typeface="Wingdings"/>
              <a:buNone/>
              <a:defRPr/>
            </a:pPr>
            <a:r>
              <a:rPr lang="en-US" dirty="0" smtClean="0"/>
              <a:t>Status of Cases Filed in 2008 as of October 2009</a:t>
            </a:r>
            <a:endParaRPr lang="en-US" dirty="0"/>
          </a:p>
        </p:txBody>
      </p:sp>
      <p:graphicFrame>
        <p:nvGraphicFramePr>
          <p:cNvPr id="3" name="Chart 2"/>
          <p:cNvGraphicFramePr/>
          <p:nvPr/>
        </p:nvGraphicFramePr>
        <p:xfrm>
          <a:off x="0" y="2438400"/>
          <a:ext cx="4419600" cy="44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p:cNvGraphicFramePr>
            <a:graphicFrameLocks noGrp="1"/>
          </p:cNvGraphicFramePr>
          <p:nvPr>
            <p:ph sz="quarter" idx="4"/>
          </p:nvPr>
        </p:nvGraphicFramePr>
        <p:xfrm>
          <a:off x="4645025" y="2286000"/>
          <a:ext cx="4498975" cy="4572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763"/>
            <a:ext cx="8763000" cy="914400"/>
          </a:xfrm>
        </p:spPr>
        <p:txBody>
          <a:bodyPr/>
          <a:lstStyle/>
          <a:p>
            <a:pPr fontAlgn="auto">
              <a:spcAft>
                <a:spcPts val="0"/>
              </a:spcAft>
              <a:defRPr/>
            </a:pPr>
            <a:r>
              <a:rPr lang="en-US" sz="4400" dirty="0" smtClean="0">
                <a:solidFill>
                  <a:schemeClr val="tx2">
                    <a:satMod val="200000"/>
                  </a:schemeClr>
                </a:solidFill>
              </a:rPr>
              <a:t> </a:t>
            </a:r>
            <a:r>
              <a:rPr lang="en-US" sz="3200" dirty="0" smtClean="0">
                <a:solidFill>
                  <a:schemeClr val="tx2">
                    <a:satMod val="200000"/>
                  </a:schemeClr>
                </a:solidFill>
              </a:rPr>
              <a:t>A Three Tier Labor Migration System </a:t>
            </a:r>
            <a:r>
              <a:rPr lang="en-US" sz="4400" dirty="0" smtClean="0">
                <a:solidFill>
                  <a:schemeClr val="tx2">
                    <a:satMod val="200000"/>
                  </a:schemeClr>
                </a:solidFill>
              </a:rPr>
              <a:t/>
            </a:r>
            <a:br>
              <a:rPr lang="en-US" sz="4400" dirty="0" smtClean="0">
                <a:solidFill>
                  <a:schemeClr val="tx2">
                    <a:satMod val="200000"/>
                  </a:schemeClr>
                </a:solidFill>
              </a:rPr>
            </a:br>
            <a:endParaRPr lang="en-US" sz="4400" dirty="0">
              <a:solidFill>
                <a:schemeClr val="tx2">
                  <a:satMod val="200000"/>
                </a:schemeClr>
              </a:solidFill>
            </a:endParaRPr>
          </a:p>
        </p:txBody>
      </p:sp>
      <p:graphicFrame>
        <p:nvGraphicFramePr>
          <p:cNvPr id="5" name="Content Placeholder 4"/>
          <p:cNvGraphicFramePr>
            <a:graphicFrameLocks noGrp="1"/>
          </p:cNvGraphicFramePr>
          <p:nvPr>
            <p:ph idx="1"/>
          </p:nvPr>
        </p:nvGraphicFramePr>
        <p:xfrm>
          <a:off x="914400" y="178435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Chart 3"/>
          <p:cNvGraphicFramePr/>
          <p:nvPr/>
        </p:nvGraphicFramePr>
        <p:xfrm>
          <a:off x="9144000" y="2667000"/>
          <a:ext cx="5372100" cy="356235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Policy Options</a:t>
            </a:r>
            <a:endParaRPr lang="en-US" dirty="0">
              <a:solidFill>
                <a:schemeClr val="tx2">
                  <a:satMod val="200000"/>
                </a:schemeClr>
              </a:solidFill>
            </a:endParaRPr>
          </a:p>
        </p:txBody>
      </p:sp>
      <p:sp>
        <p:nvSpPr>
          <p:cNvPr id="38914" name="Content Placeholder 2"/>
          <p:cNvSpPr>
            <a:spLocks noGrp="1"/>
          </p:cNvSpPr>
          <p:nvPr>
            <p:ph idx="1"/>
          </p:nvPr>
        </p:nvSpPr>
        <p:spPr/>
        <p:txBody>
          <a:bodyPr/>
          <a:lstStyle/>
          <a:p>
            <a:r>
              <a:rPr lang="en-US" smtClean="0"/>
              <a:t>Keep  Low-Skilled Migration Low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512763"/>
            <a:ext cx="7772400" cy="914400"/>
          </a:xfrm>
        </p:spPr>
        <p:txBody>
          <a:bodyPr/>
          <a:lstStyle/>
          <a:p>
            <a:pPr fontAlgn="auto">
              <a:spcAft>
                <a:spcPts val="0"/>
              </a:spcAft>
              <a:defRPr/>
            </a:pPr>
            <a:r>
              <a:rPr lang="en-US" dirty="0" smtClean="0">
                <a:solidFill>
                  <a:schemeClr val="tx2">
                    <a:satMod val="200000"/>
                  </a:schemeClr>
                </a:solidFill>
              </a:rPr>
              <a:t>Demand and Supply </a:t>
            </a:r>
            <a:endParaRPr lang="en-US" dirty="0">
              <a:solidFill>
                <a:schemeClr val="tx2">
                  <a:satMod val="200000"/>
                </a:schemeClr>
              </a:solidFill>
            </a:endParaRPr>
          </a:p>
        </p:txBody>
      </p:sp>
      <p:sp>
        <p:nvSpPr>
          <p:cNvPr id="40962" name="Text Placeholder 3"/>
          <p:cNvSpPr>
            <a:spLocks noGrp="1"/>
          </p:cNvSpPr>
          <p:nvPr>
            <p:ph type="body" idx="1"/>
          </p:nvPr>
        </p:nvSpPr>
        <p:spPr>
          <a:xfrm>
            <a:off x="457200" y="1447800"/>
            <a:ext cx="4040188" cy="639763"/>
          </a:xfrm>
        </p:spPr>
        <p:txBody>
          <a:bodyPr/>
          <a:lstStyle/>
          <a:p>
            <a:pPr marL="73025"/>
            <a:r>
              <a:rPr lang="en-US" sz="1600" smtClean="0"/>
              <a:t>Deployment of New Hires to the UAE, Domestic Workers and Professional, Technical and Related Workers, 1997 to 2008</a:t>
            </a:r>
          </a:p>
        </p:txBody>
      </p:sp>
      <p:sp>
        <p:nvSpPr>
          <p:cNvPr id="40963" name="Text Placeholder 5"/>
          <p:cNvSpPr>
            <a:spLocks noGrp="1"/>
          </p:cNvSpPr>
          <p:nvPr>
            <p:ph type="body" sz="half" idx="3"/>
          </p:nvPr>
        </p:nvSpPr>
        <p:spPr>
          <a:xfrm>
            <a:off x="4572000" y="1371600"/>
            <a:ext cx="4041775" cy="639763"/>
          </a:xfrm>
        </p:spPr>
        <p:txBody>
          <a:bodyPr/>
          <a:lstStyle/>
          <a:p>
            <a:pPr marL="73025"/>
            <a:r>
              <a:rPr lang="en-US" sz="1600" smtClean="0"/>
              <a:t>Top Ten Approved Job Orders to the United Arab Emirates, 2005 to 2009</a:t>
            </a:r>
          </a:p>
        </p:txBody>
      </p:sp>
      <p:graphicFrame>
        <p:nvGraphicFramePr>
          <p:cNvPr id="10" name="Content Placeholder 9"/>
          <p:cNvGraphicFramePr>
            <a:graphicFrameLocks noGrp="1"/>
          </p:cNvGraphicFramePr>
          <p:nvPr>
            <p:ph sz="quarter" idx="2"/>
          </p:nvPr>
        </p:nvGraphicFramePr>
        <p:xfrm>
          <a:off x="457200" y="2438400"/>
          <a:ext cx="3733800" cy="39798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quarter" idx="4"/>
          </p:nvPr>
        </p:nvGraphicFramePr>
        <p:xfrm>
          <a:off x="4645025" y="2057400"/>
          <a:ext cx="4194175" cy="43608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Policy Options</a:t>
            </a:r>
            <a:endParaRPr lang="en-US" dirty="0">
              <a:solidFill>
                <a:schemeClr val="tx2">
                  <a:satMod val="200000"/>
                </a:schemeClr>
              </a:solidFill>
            </a:endParaRPr>
          </a:p>
        </p:txBody>
      </p:sp>
      <p:sp>
        <p:nvSpPr>
          <p:cNvPr id="43010" name="Content Placeholder 2"/>
          <p:cNvSpPr>
            <a:spLocks noGrp="1"/>
          </p:cNvSpPr>
          <p:nvPr>
            <p:ph idx="1"/>
          </p:nvPr>
        </p:nvSpPr>
        <p:spPr/>
        <p:txBody>
          <a:bodyPr/>
          <a:lstStyle/>
          <a:p>
            <a:r>
              <a:rPr lang="en-US" smtClean="0"/>
              <a:t>Keep low-skilled migration low</a:t>
            </a:r>
          </a:p>
          <a:p>
            <a:r>
              <a:rPr lang="en-US" b="1" u="sng" smtClean="0"/>
              <a:t>Make it harder for  unscrupulous recruitment agencies to receive and keep a license</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fontAlgn="auto">
              <a:spcAft>
                <a:spcPts val="0"/>
              </a:spcAft>
              <a:defRPr/>
            </a:pPr>
            <a:r>
              <a:rPr lang="en-US" sz="2400" dirty="0" smtClean="0">
                <a:solidFill>
                  <a:schemeClr val="tx2">
                    <a:satMod val="200000"/>
                  </a:schemeClr>
                </a:solidFill>
              </a:rPr>
              <a:t>Proportion of Filipino Recruiters by the Number of Workers Sent to the United Arab Emirates, 2000 to 2009</a:t>
            </a:r>
            <a:endParaRPr lang="en-US" sz="2400" dirty="0">
              <a:solidFill>
                <a:schemeClr val="tx2">
                  <a:satMod val="200000"/>
                </a:schemeClr>
              </a:solidFill>
            </a:endParaRPr>
          </a:p>
        </p:txBody>
      </p:sp>
      <p:graphicFrame>
        <p:nvGraphicFramePr>
          <p:cNvPr id="3" name="Chart 2"/>
          <p:cNvGraphicFramePr/>
          <p:nvPr/>
        </p:nvGraphicFramePr>
        <p:xfrm>
          <a:off x="838200" y="1676400"/>
          <a:ext cx="7557355" cy="49453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512763"/>
            <a:ext cx="7772400" cy="914400"/>
          </a:xfrm>
        </p:spPr>
        <p:txBody>
          <a:bodyPr/>
          <a:lstStyle/>
          <a:p>
            <a:pPr fontAlgn="auto">
              <a:spcAft>
                <a:spcPts val="0"/>
              </a:spcAft>
              <a:defRPr/>
            </a:pPr>
            <a:r>
              <a:rPr lang="en-US" dirty="0" smtClean="0">
                <a:solidFill>
                  <a:schemeClr val="tx2">
                    <a:satMod val="200000"/>
                  </a:schemeClr>
                </a:solidFill>
              </a:rPr>
              <a:t>Changing Rules AND Changing Ways </a:t>
            </a:r>
            <a:endParaRPr lang="en-US" dirty="0">
              <a:solidFill>
                <a:schemeClr val="tx2">
                  <a:satMod val="200000"/>
                </a:schemeClr>
              </a:solidFill>
            </a:endParaRPr>
          </a:p>
        </p:txBody>
      </p:sp>
      <p:sp>
        <p:nvSpPr>
          <p:cNvPr id="3" name="Text Placeholder 2"/>
          <p:cNvSpPr>
            <a:spLocks noGrp="1"/>
          </p:cNvSpPr>
          <p:nvPr>
            <p:ph type="body" idx="1"/>
          </p:nvPr>
        </p:nvSpPr>
        <p:spPr>
          <a:xfrm>
            <a:off x="-3733800" y="3886200"/>
            <a:ext cx="4040188" cy="639763"/>
          </a:xfrm>
        </p:spPr>
        <p:txBody>
          <a:bodyPr>
            <a:normAutofit fontScale="70000" lnSpcReduction="20000"/>
          </a:bodyPr>
          <a:lstStyle/>
          <a:p>
            <a:pPr fontAlgn="auto">
              <a:spcAft>
                <a:spcPts val="0"/>
              </a:spcAft>
              <a:buFont typeface="Wingdings"/>
              <a:buNone/>
              <a:defRPr/>
            </a:pPr>
            <a:endParaRPr lang="en-US" i="1" dirty="0" smtClean="0"/>
          </a:p>
          <a:p>
            <a:pPr fontAlgn="auto">
              <a:spcAft>
                <a:spcPts val="0"/>
              </a:spcAft>
              <a:buFont typeface="Wingdings"/>
              <a:buNone/>
              <a:defRPr/>
            </a:pPr>
            <a:r>
              <a:rPr lang="en-US" i="1" dirty="0" smtClean="0"/>
              <a:t>Changing Rules </a:t>
            </a:r>
          </a:p>
          <a:p>
            <a:pPr fontAlgn="auto">
              <a:spcAft>
                <a:spcPts val="0"/>
              </a:spcAft>
              <a:buFont typeface="Wingdings"/>
              <a:buNone/>
              <a:defRPr/>
            </a:pPr>
            <a:endParaRPr lang="en-US" dirty="0"/>
          </a:p>
        </p:txBody>
      </p:sp>
      <p:sp>
        <p:nvSpPr>
          <p:cNvPr id="47107" name="Text Placeholder 3"/>
          <p:cNvSpPr>
            <a:spLocks noGrp="1"/>
          </p:cNvSpPr>
          <p:nvPr>
            <p:ph type="body" sz="half" idx="3"/>
          </p:nvPr>
        </p:nvSpPr>
        <p:spPr>
          <a:xfrm>
            <a:off x="8382000" y="1143000"/>
            <a:ext cx="4041775" cy="639763"/>
          </a:xfrm>
        </p:spPr>
        <p:txBody>
          <a:bodyPr/>
          <a:lstStyle/>
          <a:p>
            <a:pPr marL="73025"/>
            <a:endParaRPr lang="en-US" smtClean="0"/>
          </a:p>
        </p:txBody>
      </p:sp>
      <p:sp>
        <p:nvSpPr>
          <p:cNvPr id="47108" name="Content Placeholder 4"/>
          <p:cNvSpPr>
            <a:spLocks noGrp="1"/>
          </p:cNvSpPr>
          <p:nvPr>
            <p:ph sz="quarter" idx="2"/>
          </p:nvPr>
        </p:nvSpPr>
        <p:spPr>
          <a:xfrm>
            <a:off x="838200" y="2362200"/>
            <a:ext cx="8610600" cy="3810000"/>
          </a:xfrm>
        </p:spPr>
        <p:txBody>
          <a:bodyPr/>
          <a:lstStyle/>
          <a:p>
            <a:r>
              <a:rPr lang="en-US" smtClean="0"/>
              <a:t>Compatible and enforceable rules </a:t>
            </a:r>
          </a:p>
          <a:p>
            <a:pPr lvl="1"/>
            <a:r>
              <a:rPr lang="en-US" smtClean="0"/>
              <a:t>Allowable fees</a:t>
            </a:r>
          </a:p>
          <a:p>
            <a:pPr lvl="1"/>
            <a:r>
              <a:rPr lang="en-US" smtClean="0"/>
              <a:t>Standard contracts</a:t>
            </a:r>
          </a:p>
          <a:p>
            <a:pPr lvl="1"/>
            <a:r>
              <a:rPr lang="en-US" smtClean="0"/>
              <a:t>Agency liability</a:t>
            </a:r>
          </a:p>
          <a:p>
            <a:pPr lvl="1">
              <a:buFont typeface="Wingdings" pitchFamily="2" charset="2"/>
              <a:buNone/>
            </a:pPr>
            <a:endParaRPr lang="en-US" smtClean="0"/>
          </a:p>
          <a:p>
            <a:r>
              <a:rPr lang="en-US" smtClean="0"/>
              <a:t>Capable institutions </a:t>
            </a:r>
          </a:p>
          <a:p>
            <a:pPr>
              <a:buFont typeface="Wingdings" pitchFamily="2" charset="2"/>
              <a:buNone/>
            </a:pPr>
            <a:endParaRPr lang="en-US" smtClean="0"/>
          </a:p>
          <a:p>
            <a:r>
              <a:rPr lang="en-US" smtClean="0"/>
              <a:t> Empowered migrants</a:t>
            </a:r>
          </a:p>
        </p:txBody>
      </p:sp>
      <p:sp>
        <p:nvSpPr>
          <p:cNvPr id="47109" name="Content Placeholder 5"/>
          <p:cNvSpPr>
            <a:spLocks noGrp="1"/>
          </p:cNvSpPr>
          <p:nvPr>
            <p:ph sz="quarter" idx="4"/>
          </p:nvPr>
        </p:nvSpPr>
        <p:spPr>
          <a:xfrm>
            <a:off x="10210800" y="2362200"/>
            <a:ext cx="4041775" cy="3959225"/>
          </a:xfrm>
        </p:spPr>
        <p:txBody>
          <a:bodyPr/>
          <a:lstStyle/>
          <a:p>
            <a:r>
              <a:rPr lang="en-US" i="1" smtClean="0"/>
              <a:t>fully fund existing institutions</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706438" y="1350963"/>
            <a:ext cx="5718175" cy="3373437"/>
          </a:xfrm>
        </p:spPr>
        <p:txBody>
          <a:bodyPr>
            <a:normAutofit/>
          </a:bodyPr>
          <a:lstStyle/>
          <a:p>
            <a:pPr fontAlgn="auto">
              <a:spcAft>
                <a:spcPts val="0"/>
              </a:spcAft>
              <a:buFont typeface="Wingdings"/>
              <a:buNone/>
              <a:defRPr/>
            </a:pPr>
            <a:r>
              <a:rPr lang="en-US" dirty="0" smtClean="0"/>
              <a:t>Dovelyn Rannveig Agunias</a:t>
            </a:r>
          </a:p>
          <a:p>
            <a:pPr fontAlgn="auto">
              <a:spcAft>
                <a:spcPts val="0"/>
              </a:spcAft>
              <a:buFont typeface="Wingdings"/>
              <a:buNone/>
              <a:defRPr/>
            </a:pPr>
            <a:r>
              <a:rPr lang="en-US" dirty="0" smtClean="0"/>
              <a:t>Policy Analyst, MPI</a:t>
            </a:r>
          </a:p>
          <a:p>
            <a:pPr fontAlgn="auto">
              <a:spcAft>
                <a:spcPts val="0"/>
              </a:spcAft>
              <a:buFont typeface="Wingdings"/>
              <a:buNone/>
              <a:defRPr/>
            </a:pPr>
            <a:r>
              <a:rPr lang="en-US" dirty="0" smtClean="0">
                <a:hlinkClick r:id="rId3"/>
              </a:rPr>
              <a:t>Dagunias@migrationpolicy.org</a:t>
            </a:r>
            <a:endParaRPr lang="en-US" dirty="0" smtClean="0"/>
          </a:p>
          <a:p>
            <a:pPr fontAlgn="auto">
              <a:spcAft>
                <a:spcPts val="0"/>
              </a:spcAft>
              <a:buFont typeface="Wingdings"/>
              <a:buNone/>
              <a:defRPr/>
            </a:pPr>
            <a:r>
              <a:rPr lang="en-US" dirty="0" smtClean="0"/>
              <a:t>1-202-266-1925</a:t>
            </a:r>
          </a:p>
          <a:p>
            <a:pPr fontAlgn="auto">
              <a:spcAft>
                <a:spcPts val="0"/>
              </a:spcAft>
              <a:buFont typeface="Wingdings"/>
              <a:buNone/>
              <a:defRPr/>
            </a:pPr>
            <a:endParaRPr lang="en-US" dirty="0"/>
          </a:p>
        </p:txBody>
      </p:sp>
      <p:sp>
        <p:nvSpPr>
          <p:cNvPr id="7" name="Title 6"/>
          <p:cNvSpPr>
            <a:spLocks noGrp="1"/>
          </p:cNvSpPr>
          <p:nvPr>
            <p:ph type="title"/>
          </p:nvPr>
        </p:nvSpPr>
        <p:spPr>
          <a:xfrm>
            <a:off x="685800" y="457200"/>
            <a:ext cx="8156575" cy="777875"/>
          </a:xfrm>
        </p:spPr>
        <p:txBody>
          <a:bodyPr/>
          <a:lstStyle/>
          <a:p>
            <a:pPr fontAlgn="auto">
              <a:spcAft>
                <a:spcPts val="0"/>
              </a:spcAft>
              <a:defRPr/>
            </a:pPr>
            <a:r>
              <a:rPr lang="en-US" dirty="0" smtClean="0">
                <a:solidFill>
                  <a:schemeClr val="tx2">
                    <a:satMod val="200000"/>
                  </a:schemeClr>
                </a:solidFill>
              </a:rPr>
              <a:t>For more information: </a:t>
            </a:r>
            <a:endParaRPr lang="en-US"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Outline </a:t>
            </a:r>
            <a:endParaRPr lang="en-US" dirty="0">
              <a:solidFill>
                <a:schemeClr val="tx2">
                  <a:satMod val="200000"/>
                </a:schemeClr>
              </a:solidFill>
            </a:endParaRPr>
          </a:p>
        </p:txBody>
      </p:sp>
      <p:sp>
        <p:nvSpPr>
          <p:cNvPr id="16386" name="Content Placeholder 2"/>
          <p:cNvSpPr>
            <a:spLocks noGrp="1"/>
          </p:cNvSpPr>
          <p:nvPr>
            <p:ph idx="1"/>
          </p:nvPr>
        </p:nvSpPr>
        <p:spPr/>
        <p:txBody>
          <a:bodyPr/>
          <a:lstStyle/>
          <a:p>
            <a:pPr>
              <a:buFont typeface="Wingdings" pitchFamily="2" charset="2"/>
              <a:buNone/>
            </a:pPr>
            <a:r>
              <a:rPr lang="en-US" smtClean="0"/>
              <a:t>1. Agencies’ Value vs. Cost </a:t>
            </a:r>
          </a:p>
          <a:p>
            <a:pPr>
              <a:buFont typeface="Wingdings" pitchFamily="2" charset="2"/>
              <a:buNone/>
            </a:pPr>
            <a:r>
              <a:rPr lang="en-US" smtClean="0"/>
              <a:t>2. Key Regulatory Challenges </a:t>
            </a:r>
          </a:p>
          <a:p>
            <a:pPr>
              <a:buFont typeface="Wingdings" pitchFamily="2" charset="2"/>
              <a:buNone/>
            </a:pPr>
            <a:r>
              <a:rPr lang="en-US" smtClean="0"/>
              <a:t>3. A Three Tier Labor Migration System </a:t>
            </a:r>
          </a:p>
          <a:p>
            <a:pPr>
              <a:buFont typeface="Wingdings" pitchFamily="2" charset="2"/>
              <a:buNone/>
            </a:pPr>
            <a:r>
              <a:rPr lang="en-US" smtClean="0"/>
              <a:t>4. Policy Options </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tx2">
                    <a:satMod val="200000"/>
                  </a:schemeClr>
                </a:solidFill>
              </a:rPr>
              <a:t>1. Agencies’ Value vs. Cost </a:t>
            </a:r>
            <a:br>
              <a:rPr lang="en-US" dirty="0" smtClean="0">
                <a:solidFill>
                  <a:schemeClr val="tx2">
                    <a:satMod val="200000"/>
                  </a:schemeClr>
                </a:solidFill>
              </a:rPr>
            </a:br>
            <a:endParaRPr lang="en-US" dirty="0">
              <a:solidFill>
                <a:schemeClr val="tx2">
                  <a:satMod val="200000"/>
                </a:schemeClr>
              </a:solidFill>
            </a:endParaRPr>
          </a:p>
        </p:txBody>
      </p:sp>
      <p:sp>
        <p:nvSpPr>
          <p:cNvPr id="18434" name="Content Placeholder 2"/>
          <p:cNvSpPr>
            <a:spLocks noGrp="1"/>
          </p:cNvSpPr>
          <p:nvPr>
            <p:ph idx="1"/>
          </p:nvPr>
        </p:nvSpPr>
        <p:spPr/>
        <p:txBody>
          <a:bodyPr/>
          <a:lstStyle/>
          <a:p>
            <a:r>
              <a:rPr lang="en-US" sz="2800" smtClean="0"/>
              <a:t>Value: Provide information, matching assistance and many kinds of logistical support while in the Philippines and upon arrival in the UAE. </a:t>
            </a:r>
          </a:p>
          <a:p>
            <a:pPr>
              <a:buFont typeface="Wingdings" pitchFamily="2" charset="2"/>
              <a:buNone/>
            </a:pPr>
            <a:endParaRPr lang="en-US" sz="2800" smtClean="0"/>
          </a:p>
          <a:p>
            <a:r>
              <a:rPr lang="en-US" sz="2800" smtClean="0"/>
              <a:t>Cost: Charge excessive or unauthorized fees, engage in  fraud and deceit and activities that border on human rights abuse</a:t>
            </a:r>
          </a:p>
          <a:p>
            <a:endParaRPr lang="en-US" sz="2800"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2. Key Regulatory Challenges</a:t>
            </a:r>
            <a:endParaRPr lang="en-US" dirty="0">
              <a:solidFill>
                <a:schemeClr val="tx2">
                  <a:satMod val="200000"/>
                </a:schemeClr>
              </a:solidFill>
            </a:endParaRPr>
          </a:p>
        </p:txBody>
      </p:sp>
      <p:sp>
        <p:nvSpPr>
          <p:cNvPr id="20482" name="Content Placeholder 2"/>
          <p:cNvSpPr>
            <a:spLocks noGrp="1"/>
          </p:cNvSpPr>
          <p:nvPr>
            <p:ph idx="1"/>
          </p:nvPr>
        </p:nvSpPr>
        <p:spPr/>
        <p:txBody>
          <a:bodyPr/>
          <a:lstStyle/>
          <a:p>
            <a:r>
              <a:rPr lang="en-US" smtClean="0"/>
              <a:t>Policy mismatch  on: </a:t>
            </a:r>
          </a:p>
          <a:p>
            <a:pPr lvl="1"/>
            <a:r>
              <a:rPr lang="en-US" sz="2800" smtClean="0"/>
              <a:t>who can participate in overseas employment</a:t>
            </a:r>
          </a:p>
          <a:p>
            <a:pPr lvl="1"/>
            <a:r>
              <a:rPr lang="en-US" smtClean="0"/>
              <a:t>the allowable fees recruiters can charge migrants</a:t>
            </a:r>
          </a:p>
          <a:p>
            <a:pPr lvl="1"/>
            <a:r>
              <a:rPr lang="en-US" smtClean="0"/>
              <a:t> terms and conditions that must be included in every contract</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Domestic Worker Entitlements Under Philippine Regulation</a:t>
            </a:r>
            <a:br>
              <a:rPr lang="en-US" dirty="0" smtClean="0">
                <a:solidFill>
                  <a:schemeClr val="tx2">
                    <a:satMod val="200000"/>
                  </a:schemeClr>
                </a:solidFill>
              </a:rPr>
            </a:br>
            <a:endParaRPr lang="en-US" dirty="0">
              <a:solidFill>
                <a:schemeClr val="tx2">
                  <a:satMod val="200000"/>
                </a:schemeClr>
              </a:solidFill>
            </a:endParaRPr>
          </a:p>
        </p:txBody>
      </p:sp>
      <p:sp>
        <p:nvSpPr>
          <p:cNvPr id="3" name="Content Placeholder 2"/>
          <p:cNvSpPr>
            <a:spLocks noGrp="1"/>
          </p:cNvSpPr>
          <p:nvPr>
            <p:ph idx="1"/>
          </p:nvPr>
        </p:nvSpPr>
        <p:spPr>
          <a:xfrm>
            <a:off x="914400" y="2286000"/>
            <a:ext cx="7772400" cy="4572000"/>
          </a:xfrm>
        </p:spPr>
        <p:txBody>
          <a:bodyPr>
            <a:normAutofit fontScale="70000" lnSpcReduction="20000"/>
          </a:bodyPr>
          <a:lstStyle/>
          <a:p>
            <a:pPr marL="411480" fontAlgn="auto">
              <a:spcAft>
                <a:spcPts val="0"/>
              </a:spcAft>
              <a:buFont typeface="Wingdings"/>
              <a:buChar char=""/>
              <a:defRPr/>
            </a:pPr>
            <a:r>
              <a:rPr lang="en-US" b="1" u="sng" dirty="0" smtClean="0"/>
              <a:t>US$400 minimum monthly wage</a:t>
            </a:r>
          </a:p>
          <a:p>
            <a:pPr marL="411480" fontAlgn="auto">
              <a:spcAft>
                <a:spcPts val="0"/>
              </a:spcAft>
              <a:buFont typeface="Wingdings"/>
              <a:buChar char=""/>
              <a:defRPr/>
            </a:pPr>
            <a:r>
              <a:rPr lang="en-US" dirty="0" smtClean="0"/>
              <a:t>continuous rest of at least eight hours per day</a:t>
            </a:r>
          </a:p>
          <a:p>
            <a:pPr marL="411480" fontAlgn="auto">
              <a:spcAft>
                <a:spcPts val="0"/>
              </a:spcAft>
              <a:buFont typeface="Wingdings"/>
              <a:buChar char=""/>
              <a:defRPr/>
            </a:pPr>
            <a:r>
              <a:rPr lang="en-US" dirty="0" smtClean="0"/>
              <a:t>paid vacation of not less than 15 calendar days for every year of service</a:t>
            </a:r>
          </a:p>
          <a:p>
            <a:pPr marL="411480" fontAlgn="auto">
              <a:spcAft>
                <a:spcPts val="0"/>
              </a:spcAft>
              <a:buFont typeface="Wingdings"/>
              <a:buChar char=""/>
              <a:defRPr/>
            </a:pPr>
            <a:r>
              <a:rPr lang="en-US" dirty="0" smtClean="0"/>
              <a:t>employer assistance  in remitting a percentage of salary through proper banking channels</a:t>
            </a:r>
          </a:p>
          <a:p>
            <a:pPr marL="411480" fontAlgn="auto">
              <a:spcAft>
                <a:spcPts val="0"/>
              </a:spcAft>
              <a:buFont typeface="Wingdings"/>
              <a:buChar char=""/>
              <a:defRPr/>
            </a:pPr>
            <a:r>
              <a:rPr lang="en-US" dirty="0" smtClean="0"/>
              <a:t>no salary deductions</a:t>
            </a:r>
          </a:p>
          <a:p>
            <a:pPr marL="411480" fontAlgn="auto">
              <a:spcAft>
                <a:spcPts val="0"/>
              </a:spcAft>
              <a:buFont typeface="Wingdings"/>
              <a:buChar char=""/>
              <a:defRPr/>
            </a:pPr>
            <a:r>
              <a:rPr lang="en-US" dirty="0" smtClean="0"/>
              <a:t>no confiscation of passport and work permit</a:t>
            </a:r>
          </a:p>
          <a:p>
            <a:pPr marL="411480" fontAlgn="auto">
              <a:spcAft>
                <a:spcPts val="0"/>
              </a:spcAft>
              <a:buFont typeface="Wingdings"/>
              <a:buChar char=""/>
              <a:defRPr/>
            </a:pPr>
            <a:r>
              <a:rPr lang="en-US" dirty="0" smtClean="0"/>
              <a:t>personal life, accident, medical, and repatriation insurance</a:t>
            </a:r>
          </a:p>
          <a:p>
            <a:pPr marL="411480" fontAlgn="auto">
              <a:spcAft>
                <a:spcPts val="0"/>
              </a:spcAft>
              <a:buFont typeface="Wingdings"/>
              <a:buChar char=""/>
              <a:defRPr/>
            </a:pPr>
            <a:r>
              <a:rPr lang="en-US" dirty="0" smtClean="0"/>
              <a:t>free roundtrip economy-class air ticket or money equivalent in case of contract renewal</a:t>
            </a:r>
          </a:p>
          <a:p>
            <a:pPr marL="411480" fontAlgn="auto">
              <a:spcAft>
                <a:spcPts val="0"/>
              </a:spcAft>
              <a:buFont typeface="Wingdings"/>
              <a:buChar char=""/>
              <a:defRPr/>
            </a:pPr>
            <a:endParaRPr lang="en-US" baseline="30000" dirty="0" smtClean="0"/>
          </a:p>
          <a:p>
            <a:pPr marL="411480" fontAlgn="auto">
              <a:spcAft>
                <a:spcPts val="0"/>
              </a:spcAft>
              <a:buFont typeface="Wingdings"/>
              <a:buNone/>
              <a:defRPr/>
            </a:pPr>
            <a:r>
              <a:rPr lang="en-US" baseline="30000" dirty="0" smtClean="0"/>
              <a:t>Source:  POEA, </a:t>
            </a:r>
            <a:r>
              <a:rPr lang="en-US" i="1" baseline="30000" dirty="0" smtClean="0"/>
              <a:t>Guidelines on the Implementation of the Reform Package Affecting Household Service Workers</a:t>
            </a:r>
            <a:r>
              <a:rPr lang="en-US" baseline="30000" dirty="0" smtClean="0"/>
              <a:t>.</a:t>
            </a:r>
            <a:endParaRPr lang="en-US" dirty="0" smtClean="0"/>
          </a:p>
          <a:p>
            <a:pPr marL="41148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2. Key Regulatory Challenges </a:t>
            </a:r>
            <a:endParaRPr lang="en-US" dirty="0">
              <a:solidFill>
                <a:schemeClr val="tx2">
                  <a:satMod val="200000"/>
                </a:schemeClr>
              </a:solidFill>
            </a:endParaRPr>
          </a:p>
        </p:txBody>
      </p:sp>
      <p:sp>
        <p:nvSpPr>
          <p:cNvPr id="24578" name="Content Placeholder 2"/>
          <p:cNvSpPr>
            <a:spLocks noGrp="1"/>
          </p:cNvSpPr>
          <p:nvPr>
            <p:ph idx="1"/>
          </p:nvPr>
        </p:nvSpPr>
        <p:spPr/>
        <p:txBody>
          <a:bodyPr/>
          <a:lstStyle/>
          <a:p>
            <a:r>
              <a:rPr lang="en-US" smtClean="0"/>
              <a:t>Difficulties in implementation</a:t>
            </a:r>
          </a:p>
          <a:p>
            <a:pPr lvl="1"/>
            <a:r>
              <a:rPr lang="en-US" b="1" u="sng" smtClean="0"/>
              <a:t>monitor the welfare of workers</a:t>
            </a:r>
          </a:p>
          <a:p>
            <a:pPr lvl="1"/>
            <a:endParaRPr lang="en-US" smtClean="0"/>
          </a:p>
          <a:p>
            <a:pPr lvl="1"/>
            <a:endParaRPr lang="en-US" smtClean="0"/>
          </a:p>
          <a:p>
            <a:pPr lvl="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2763"/>
            <a:ext cx="7772400" cy="914400"/>
          </a:xfrm>
        </p:spPr>
        <p:txBody>
          <a:bodyPr/>
          <a:lstStyle/>
          <a:p>
            <a:pPr fontAlgn="auto">
              <a:spcAft>
                <a:spcPts val="0"/>
              </a:spcAft>
              <a:defRPr/>
            </a:pPr>
            <a:r>
              <a:rPr lang="en-US" sz="2000" dirty="0" smtClean="0">
                <a:solidFill>
                  <a:schemeClr val="tx2">
                    <a:satMod val="200000"/>
                  </a:schemeClr>
                </a:solidFill>
              </a:rPr>
              <a:t>Services Rendered to Migrant Workers at the Philippine Consulate in Dubai, First Three Quarters, 2008 and 2009</a:t>
            </a:r>
            <a:endParaRPr lang="en-US" sz="2000" dirty="0">
              <a:solidFill>
                <a:schemeClr val="tx2">
                  <a:satMod val="200000"/>
                </a:schemeClr>
              </a:solidFill>
            </a:endParaRPr>
          </a:p>
        </p:txBody>
      </p:sp>
      <p:graphicFrame>
        <p:nvGraphicFramePr>
          <p:cNvPr id="5" name="Table 4"/>
          <p:cNvGraphicFramePr>
            <a:graphicFrameLocks noGrp="1"/>
          </p:cNvGraphicFramePr>
          <p:nvPr/>
        </p:nvGraphicFramePr>
        <p:xfrm>
          <a:off x="685800" y="1663700"/>
          <a:ext cx="7619999" cy="4889894"/>
        </p:xfrm>
        <a:graphic>
          <a:graphicData uri="http://schemas.openxmlformats.org/drawingml/2006/table">
            <a:tbl>
              <a:tblPr/>
              <a:tblGrid>
                <a:gridCol w="4019291"/>
                <a:gridCol w="779278"/>
                <a:gridCol w="779278"/>
                <a:gridCol w="1037552"/>
                <a:gridCol w="1004600"/>
              </a:tblGrid>
              <a:tr h="776172">
                <a:tc>
                  <a:txBody>
                    <a:bodyPr/>
                    <a:lstStyle/>
                    <a:p>
                      <a:pPr marL="0" marR="0" algn="ctr">
                        <a:spcBef>
                          <a:spcPts val="1200"/>
                        </a:spcBef>
                        <a:spcAft>
                          <a:spcPts val="300"/>
                        </a:spcAft>
                      </a:pPr>
                      <a:r>
                        <a:rPr lang="en-US" sz="1600" b="1" dirty="0">
                          <a:solidFill>
                            <a:schemeClr val="tx1"/>
                          </a:solidFill>
                          <a:latin typeface="Arial"/>
                          <a:ea typeface="Times New Roman"/>
                          <a:cs typeface="Times New Roman"/>
                        </a:rPr>
                        <a:t>Services</a:t>
                      </a:r>
                      <a:endParaRPr lang="en-US" sz="2400" dirty="0">
                        <a:solidFill>
                          <a:schemeClr val="tx1"/>
                        </a:solidFill>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1200"/>
                        </a:spcBef>
                        <a:spcAft>
                          <a:spcPts val="300"/>
                        </a:spcAft>
                      </a:pPr>
                      <a:r>
                        <a:rPr lang="en-US" sz="1600" b="1" dirty="0">
                          <a:solidFill>
                            <a:schemeClr val="tx1"/>
                          </a:solidFill>
                          <a:latin typeface="Arial"/>
                          <a:ea typeface="Times New Roman"/>
                          <a:cs typeface="Times New Roman"/>
                        </a:rPr>
                        <a:t>2008</a:t>
                      </a:r>
                      <a:endParaRPr lang="en-US" sz="2400" dirty="0">
                        <a:solidFill>
                          <a:schemeClr val="tx1"/>
                        </a:solidFill>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1200"/>
                        </a:spcBef>
                        <a:spcAft>
                          <a:spcPts val="300"/>
                        </a:spcAft>
                      </a:pPr>
                      <a:r>
                        <a:rPr lang="en-US" sz="1600" b="1" dirty="0">
                          <a:solidFill>
                            <a:schemeClr val="tx1"/>
                          </a:solidFill>
                          <a:latin typeface="Arial"/>
                          <a:ea typeface="Times New Roman"/>
                          <a:cs typeface="Times New Roman"/>
                        </a:rPr>
                        <a:t>2009</a:t>
                      </a:r>
                      <a:endParaRPr lang="en-US" sz="2400" dirty="0">
                        <a:solidFill>
                          <a:schemeClr val="tx1"/>
                        </a:solidFill>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1200"/>
                        </a:spcBef>
                        <a:spcAft>
                          <a:spcPts val="300"/>
                        </a:spcAft>
                      </a:pPr>
                      <a:r>
                        <a:rPr lang="en-US" sz="1600" b="1" dirty="0">
                          <a:solidFill>
                            <a:schemeClr val="tx1"/>
                          </a:solidFill>
                          <a:latin typeface="Arial"/>
                          <a:ea typeface="Times New Roman"/>
                          <a:cs typeface="Times New Roman"/>
                        </a:rPr>
                        <a:t>Monthly average  for 2009</a:t>
                      </a:r>
                      <a:endParaRPr lang="en-US" sz="2400" dirty="0">
                        <a:solidFill>
                          <a:schemeClr val="tx1"/>
                        </a:solidFill>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1200"/>
                        </a:spcBef>
                        <a:spcAft>
                          <a:spcPts val="300"/>
                        </a:spcAft>
                      </a:pPr>
                      <a:r>
                        <a:rPr lang="en-US" sz="1600" b="1" dirty="0">
                          <a:solidFill>
                            <a:schemeClr val="tx1"/>
                          </a:solidFill>
                          <a:latin typeface="Arial"/>
                          <a:ea typeface="Times New Roman"/>
                          <a:cs typeface="Times New Roman"/>
                        </a:rPr>
                        <a:t>Daily average for 2009</a:t>
                      </a:r>
                      <a:endParaRPr lang="en-US" sz="2400" dirty="0">
                        <a:solidFill>
                          <a:schemeClr val="tx1"/>
                        </a:solidFill>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259003">
                <a:tc>
                  <a:txBody>
                    <a:bodyPr/>
                    <a:lstStyle/>
                    <a:p>
                      <a:pPr marL="0" marR="0">
                        <a:spcBef>
                          <a:spcPts val="1200"/>
                        </a:spcBef>
                        <a:spcAft>
                          <a:spcPts val="300"/>
                        </a:spcAft>
                      </a:pPr>
                      <a:r>
                        <a:rPr lang="en-US" sz="1600" b="1" dirty="0">
                          <a:solidFill>
                            <a:schemeClr val="tx1"/>
                          </a:solidFill>
                          <a:latin typeface="Arial"/>
                          <a:ea typeface="Times New Roman"/>
                          <a:cs typeface="Times New Roman"/>
                        </a:rPr>
                        <a:t>Verify documents </a:t>
                      </a:r>
                      <a:endParaRPr lang="en-US" sz="2400" dirty="0">
                        <a:solidFill>
                          <a:schemeClr val="tx1"/>
                        </a:solidFill>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chemeClr val="tx1"/>
                        </a:solidFill>
                        <a:latin typeface="Arial"/>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chemeClr val="tx1"/>
                        </a:solidFill>
                        <a:latin typeface="Arial"/>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chemeClr val="tx1"/>
                        </a:solidFill>
                        <a:latin typeface="Arial"/>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spcBef>
                          <a:spcPts val="0"/>
                        </a:spcBef>
                        <a:spcAft>
                          <a:spcPts val="0"/>
                        </a:spcAft>
                      </a:pPr>
                      <a:endParaRPr lang="en-US" sz="1600">
                        <a:solidFill>
                          <a:schemeClr val="tx1"/>
                        </a:solidFill>
                        <a:latin typeface="Arial"/>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Employment contract</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7,712</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9,738</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1,082</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49</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Recruitment agreement</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480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238</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26</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Manning agreement</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0</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Special power of attorney</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735</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316</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35</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2</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Job orders</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1,170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631</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3</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lgn="ctr">
                        <a:spcBef>
                          <a:spcPts val="0"/>
                        </a:spcBef>
                        <a:spcAft>
                          <a:spcPts val="0"/>
                        </a:spcAft>
                      </a:pPr>
                      <a:r>
                        <a:rPr lang="en-US" sz="1600" dirty="0">
                          <a:solidFill>
                            <a:schemeClr val="tx1"/>
                          </a:solidFill>
                          <a:latin typeface="Arial"/>
                          <a:ea typeface="Times New Roman"/>
                          <a:cs typeface="Times New Roman"/>
                        </a:rPr>
                        <a:t>Trade licenses</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738</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294</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33</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dirty="0">
                          <a:solidFill>
                            <a:schemeClr val="tx1"/>
                          </a:solidFill>
                          <a:latin typeface="Arial"/>
                          <a:ea typeface="Times New Roman"/>
                          <a:cs typeface="Times New Roman"/>
                        </a:rPr>
                        <a:t>Issue overseas employment certificates </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20,395</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24,187</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2,687</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122</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Provide legal counseling</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25,025</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28,450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3,161</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144</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Visit  hospitals </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78</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86</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dirty="0">
                          <a:solidFill>
                            <a:schemeClr val="tx1"/>
                          </a:solidFill>
                          <a:latin typeface="Arial"/>
                          <a:ea typeface="Times New Roman"/>
                          <a:cs typeface="Times New Roman"/>
                        </a:rPr>
                        <a:t>Visit  jails </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150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239</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27</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Provide medical assistance </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282</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650</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72</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Answer queries through a 24-hour hotline</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29,110</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34,300</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3,811</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173</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Repatriate distressed workers </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457</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668</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74</a:t>
                      </a:r>
                      <a:endParaRPr lang="en-US" sz="240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3</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a:noFill/>
                    </a:lnB>
                  </a:tcPr>
                </a:tc>
              </a:tr>
              <a:tr h="259003">
                <a:tc>
                  <a:txBody>
                    <a:bodyPr/>
                    <a:lstStyle/>
                    <a:p>
                      <a:pPr marL="0" marR="0">
                        <a:spcBef>
                          <a:spcPts val="0"/>
                        </a:spcBef>
                        <a:spcAft>
                          <a:spcPts val="0"/>
                        </a:spcAft>
                      </a:pPr>
                      <a:r>
                        <a:rPr lang="en-US" sz="1600">
                          <a:solidFill>
                            <a:schemeClr val="tx1"/>
                          </a:solidFill>
                          <a:latin typeface="Arial"/>
                          <a:ea typeface="Times New Roman"/>
                          <a:cs typeface="Times New Roman"/>
                        </a:rPr>
                        <a:t>Accept runaways to Filipino Resource Centers</a:t>
                      </a:r>
                      <a:endParaRPr lang="en-US" sz="2400">
                        <a:solidFill>
                          <a:schemeClr val="tx1"/>
                        </a:solidFill>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835</a:t>
                      </a:r>
                      <a:endParaRPr lang="en-US" sz="2400">
                        <a:solidFill>
                          <a:schemeClr val="tx1"/>
                        </a:solidFill>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960</a:t>
                      </a:r>
                      <a:endParaRPr lang="en-US" sz="2400">
                        <a:solidFill>
                          <a:schemeClr val="tx1"/>
                        </a:solidFill>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600">
                          <a:solidFill>
                            <a:schemeClr val="tx1"/>
                          </a:solidFill>
                          <a:latin typeface="Arial"/>
                          <a:ea typeface="Times New Roman"/>
                          <a:cs typeface="Times New Roman"/>
                        </a:rPr>
                        <a:t>107</a:t>
                      </a:r>
                      <a:endParaRPr lang="en-US" sz="2400">
                        <a:solidFill>
                          <a:schemeClr val="tx1"/>
                        </a:solidFill>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1600" dirty="0">
                          <a:solidFill>
                            <a:schemeClr val="tx1"/>
                          </a:solidFill>
                          <a:latin typeface="Arial"/>
                          <a:ea typeface="Times New Roman"/>
                          <a:cs typeface="Times New Roman"/>
                        </a:rPr>
                        <a:t>5</a:t>
                      </a:r>
                      <a:endParaRPr lang="en-US" sz="2400" dirty="0">
                        <a:solidFill>
                          <a:schemeClr val="tx1"/>
                        </a:solidFill>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fontAlgn="auto">
              <a:spcAft>
                <a:spcPts val="0"/>
              </a:spcAft>
              <a:defRPr/>
            </a:pPr>
            <a:r>
              <a:rPr lang="en-US" sz="2800" dirty="0" smtClean="0">
                <a:solidFill>
                  <a:schemeClr val="tx2">
                    <a:satMod val="200000"/>
                  </a:schemeClr>
                </a:solidFill>
              </a:rPr>
              <a:t>Reasons for Seeking Refuge at Filipino Workers Resource Center, December 2009</a:t>
            </a:r>
            <a:endParaRPr lang="en-US" sz="2800" dirty="0">
              <a:solidFill>
                <a:schemeClr val="tx2">
                  <a:satMod val="200000"/>
                </a:schemeClr>
              </a:solidFill>
            </a:endParaRPr>
          </a:p>
        </p:txBody>
      </p:sp>
      <p:graphicFrame>
        <p:nvGraphicFramePr>
          <p:cNvPr id="3" name="Table 2"/>
          <p:cNvGraphicFramePr>
            <a:graphicFrameLocks noGrp="1"/>
          </p:cNvGraphicFramePr>
          <p:nvPr/>
        </p:nvGraphicFramePr>
        <p:xfrm>
          <a:off x="838200" y="1828800"/>
          <a:ext cx="7543800" cy="4419603"/>
        </p:xfrm>
        <a:graphic>
          <a:graphicData uri="http://schemas.openxmlformats.org/drawingml/2006/table">
            <a:tbl>
              <a:tblPr/>
              <a:tblGrid>
                <a:gridCol w="6144196"/>
                <a:gridCol w="1399604"/>
              </a:tblGrid>
              <a:tr h="355600">
                <a:tc>
                  <a:txBody>
                    <a:bodyPr/>
                    <a:lstStyle/>
                    <a:p>
                      <a:pPr marL="0" marR="0">
                        <a:spcBef>
                          <a:spcPts val="0"/>
                        </a:spcBef>
                        <a:spcAft>
                          <a:spcPts val="0"/>
                        </a:spcAft>
                      </a:pPr>
                      <a:endParaRPr lang="en-US" sz="1200" dirty="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c>
                  <a:txBody>
                    <a:bodyPr/>
                    <a:lstStyle/>
                    <a:p>
                      <a:pPr marL="0" marR="0" algn="ctr">
                        <a:spcBef>
                          <a:spcPts val="0"/>
                        </a:spcBef>
                        <a:spcAft>
                          <a:spcPts val="0"/>
                        </a:spcAft>
                      </a:pPr>
                      <a:endParaRPr lang="en-US" sz="1200">
                        <a:latin typeface="Calibri"/>
                        <a:ea typeface="Times New Roman"/>
                        <a:cs typeface="Times New Roman"/>
                      </a:endParaRPr>
                    </a:p>
                  </a:txBody>
                  <a:tcPr marL="68580" marR="68580" marT="0" marB="0">
                    <a:lnL>
                      <a:noFill/>
                    </a:lnL>
                    <a:lnR>
                      <a:noFill/>
                    </a:lnR>
                    <a:lnT w="19050" cap="flat" cmpd="sng" algn="ctr">
                      <a:solidFill>
                        <a:srgbClr val="008000"/>
                      </a:solidFill>
                      <a:prstDash val="solid"/>
                      <a:round/>
                      <a:headEnd type="none" w="med" len="med"/>
                      <a:tailEnd type="none" w="med" len="med"/>
                    </a:lnT>
                    <a:lnB w="12700" cap="flat" cmpd="sng" algn="ctr">
                      <a:solidFill>
                        <a:srgbClr val="008000"/>
                      </a:solidFill>
                      <a:prstDash val="solid"/>
                      <a:round/>
                      <a:headEnd type="none" w="med" len="med"/>
                      <a:tailEnd type="none" w="med" len="med"/>
                    </a:lnB>
                  </a:tcPr>
                </a:tc>
              </a:tr>
              <a:tr h="1016000">
                <a:tc>
                  <a:txBody>
                    <a:bodyPr/>
                    <a:lstStyle/>
                    <a:p>
                      <a:pPr marL="0" marR="0">
                        <a:spcBef>
                          <a:spcPts val="0"/>
                        </a:spcBef>
                        <a:spcAft>
                          <a:spcPts val="0"/>
                        </a:spcAft>
                      </a:pPr>
                      <a:r>
                        <a:rPr lang="en-US" sz="2000" dirty="0">
                          <a:latin typeface="Arial"/>
                          <a:ea typeface="Times New Roman"/>
                          <a:cs typeface="Times New Roman"/>
                        </a:rPr>
                        <a:t>1.Noncompliance with the minimum salary of US$400 per month </a:t>
                      </a:r>
                      <a:endParaRPr lang="en-US" sz="3200" dirty="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c>
                  <a:txBody>
                    <a:bodyPr/>
                    <a:lstStyle/>
                    <a:p>
                      <a:pPr marL="0" marR="0" algn="r">
                        <a:spcBef>
                          <a:spcPts val="0"/>
                        </a:spcBef>
                        <a:spcAft>
                          <a:spcPts val="0"/>
                        </a:spcAft>
                      </a:pPr>
                      <a:r>
                        <a:rPr lang="en-US" sz="2000">
                          <a:latin typeface="Arial"/>
                          <a:ea typeface="Times New Roman"/>
                          <a:cs typeface="Times New Roman"/>
                        </a:rPr>
                        <a:t>119</a:t>
                      </a:r>
                      <a:endParaRPr lang="en-US" sz="3200">
                        <a:latin typeface="Calibri"/>
                        <a:ea typeface="Times New Roman"/>
                        <a:cs typeface="Times New Roman"/>
                      </a:endParaRPr>
                    </a:p>
                  </a:txBody>
                  <a:tcPr marL="68580" marR="68580" marT="0" marB="0">
                    <a:lnL>
                      <a:noFill/>
                    </a:lnL>
                    <a:lnR>
                      <a:noFill/>
                    </a:lnR>
                    <a:lnT w="12700" cap="flat" cmpd="sng" algn="ctr">
                      <a:solidFill>
                        <a:srgbClr val="008000"/>
                      </a:solidFill>
                      <a:prstDash val="solid"/>
                      <a:round/>
                      <a:headEnd type="none" w="med" len="med"/>
                      <a:tailEnd type="none" w="med" len="med"/>
                    </a:lnT>
                    <a:lnB>
                      <a:noFill/>
                    </a:lnB>
                  </a:tcPr>
                </a:tc>
              </a:tr>
              <a:tr h="677334">
                <a:tc>
                  <a:txBody>
                    <a:bodyPr/>
                    <a:lstStyle/>
                    <a:p>
                      <a:pPr marL="0" marR="0">
                        <a:spcBef>
                          <a:spcPts val="0"/>
                        </a:spcBef>
                        <a:spcAft>
                          <a:spcPts val="0"/>
                        </a:spcAft>
                      </a:pPr>
                      <a:r>
                        <a:rPr lang="en-US" sz="2000" dirty="0">
                          <a:latin typeface="Arial"/>
                          <a:ea typeface="Times New Roman"/>
                          <a:cs typeface="Times New Roman"/>
                        </a:rPr>
                        <a:t>2. Delayed payment of monthly salary combined with </a:t>
                      </a:r>
                      <a:endParaRPr lang="en-US" sz="32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a:latin typeface="Arial"/>
                          <a:ea typeface="Times New Roman"/>
                          <a:cs typeface="Times New Roman"/>
                        </a:rPr>
                        <a:t>117</a:t>
                      </a:r>
                      <a:endParaRPr lang="en-US" sz="320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dirty="0">
                          <a:latin typeface="Arial"/>
                          <a:ea typeface="Times New Roman"/>
                          <a:cs typeface="Times New Roman"/>
                        </a:rPr>
                        <a:t>Long working hours</a:t>
                      </a:r>
                      <a:endParaRPr lang="en-US" sz="32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a:latin typeface="Arial"/>
                          <a:ea typeface="Times New Roman"/>
                          <a:cs typeface="Times New Roman"/>
                        </a:rPr>
                        <a:t>98</a:t>
                      </a:r>
                      <a:endParaRPr lang="en-US" sz="320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dirty="0">
                          <a:latin typeface="Arial"/>
                          <a:ea typeface="Times New Roman"/>
                          <a:cs typeface="Times New Roman"/>
                        </a:rPr>
                        <a:t>  Lack of food </a:t>
                      </a:r>
                      <a:endParaRPr lang="en-US" sz="32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a:latin typeface="Arial"/>
                          <a:ea typeface="Times New Roman"/>
                          <a:cs typeface="Times New Roman"/>
                        </a:rPr>
                        <a:t>95</a:t>
                      </a:r>
                      <a:endParaRPr lang="en-US" sz="320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dirty="0">
                          <a:latin typeface="Arial"/>
                          <a:ea typeface="Times New Roman"/>
                          <a:cs typeface="Times New Roman"/>
                        </a:rPr>
                        <a:t>Verbal abuse</a:t>
                      </a:r>
                      <a:endParaRPr lang="en-US" sz="32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a:latin typeface="Arial"/>
                          <a:ea typeface="Times New Roman"/>
                          <a:cs typeface="Times New Roman"/>
                        </a:rPr>
                        <a:t>93</a:t>
                      </a:r>
                      <a:endParaRPr lang="en-US" sz="320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dirty="0">
                          <a:latin typeface="Arial"/>
                          <a:ea typeface="Times New Roman"/>
                          <a:cs typeface="Times New Roman"/>
                        </a:rPr>
                        <a:t> Overwork </a:t>
                      </a:r>
                      <a:endParaRPr lang="en-US" sz="32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dirty="0">
                          <a:latin typeface="Arial"/>
                          <a:ea typeface="Times New Roman"/>
                          <a:cs typeface="Times New Roman"/>
                        </a:rPr>
                        <a:t>55</a:t>
                      </a:r>
                      <a:endParaRPr lang="en-US" sz="3200" dirty="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a:latin typeface="Arial"/>
                          <a:ea typeface="Times New Roman"/>
                          <a:cs typeface="Times New Roman"/>
                        </a:rPr>
                        <a:t>Sexual assault/harassment</a:t>
                      </a:r>
                      <a:endParaRPr lang="en-US" sz="320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dirty="0">
                          <a:latin typeface="Arial"/>
                          <a:ea typeface="Times New Roman"/>
                          <a:cs typeface="Times New Roman"/>
                        </a:rPr>
                        <a:t>14</a:t>
                      </a:r>
                      <a:endParaRPr lang="en-US" sz="3200" dirty="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a:latin typeface="Arial"/>
                          <a:ea typeface="Times New Roman"/>
                          <a:cs typeface="Times New Roman"/>
                        </a:rPr>
                        <a:t>Physical cruelty </a:t>
                      </a:r>
                      <a:endParaRPr lang="en-US" sz="3200">
                        <a:latin typeface="Calibri"/>
                        <a:ea typeface="Times New Roman"/>
                        <a:cs typeface="Times New Roman"/>
                      </a:endParaRPr>
                    </a:p>
                  </a:txBody>
                  <a:tcPr marL="68580" marR="68580" marT="0" marB="0">
                    <a:lnL>
                      <a:noFill/>
                    </a:lnL>
                    <a:lnR>
                      <a:noFill/>
                    </a:lnR>
                    <a:lnT>
                      <a:noFill/>
                    </a:lnT>
                    <a:lnB>
                      <a:noFill/>
                    </a:lnB>
                  </a:tcPr>
                </a:tc>
                <a:tc>
                  <a:txBody>
                    <a:bodyPr/>
                    <a:lstStyle/>
                    <a:p>
                      <a:pPr marL="0" marR="0" algn="r">
                        <a:spcBef>
                          <a:spcPts val="0"/>
                        </a:spcBef>
                        <a:spcAft>
                          <a:spcPts val="0"/>
                        </a:spcAft>
                      </a:pPr>
                      <a:r>
                        <a:rPr lang="en-US" sz="2000" dirty="0">
                          <a:latin typeface="Arial"/>
                          <a:ea typeface="Times New Roman"/>
                          <a:cs typeface="Times New Roman"/>
                        </a:rPr>
                        <a:t>6</a:t>
                      </a:r>
                      <a:endParaRPr lang="en-US" sz="3200" dirty="0">
                        <a:latin typeface="Calibri"/>
                        <a:ea typeface="Times New Roman"/>
                        <a:cs typeface="Times New Roman"/>
                      </a:endParaRPr>
                    </a:p>
                  </a:txBody>
                  <a:tcPr marL="68580" marR="68580" marT="0" marB="0">
                    <a:lnL>
                      <a:noFill/>
                    </a:lnL>
                    <a:lnR>
                      <a:noFill/>
                    </a:lnR>
                    <a:lnT>
                      <a:noFill/>
                    </a:lnT>
                    <a:lnB>
                      <a:noFill/>
                    </a:lnB>
                  </a:tcPr>
                </a:tc>
              </a:tr>
              <a:tr h="338667">
                <a:tc>
                  <a:txBody>
                    <a:bodyPr/>
                    <a:lstStyle/>
                    <a:p>
                      <a:pPr marL="0" marR="0" algn="r">
                        <a:spcBef>
                          <a:spcPts val="0"/>
                        </a:spcBef>
                        <a:spcAft>
                          <a:spcPts val="0"/>
                        </a:spcAft>
                      </a:pPr>
                      <a:r>
                        <a:rPr lang="en-US" sz="2000">
                          <a:latin typeface="Arial"/>
                          <a:ea typeface="Times New Roman"/>
                          <a:cs typeface="Times New Roman"/>
                        </a:rPr>
                        <a:t>Rape</a:t>
                      </a:r>
                      <a:endParaRPr lang="en-US" sz="320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c>
                  <a:txBody>
                    <a:bodyPr/>
                    <a:lstStyle/>
                    <a:p>
                      <a:pPr marL="0" marR="0" algn="r">
                        <a:spcBef>
                          <a:spcPts val="0"/>
                        </a:spcBef>
                        <a:spcAft>
                          <a:spcPts val="0"/>
                        </a:spcAft>
                      </a:pPr>
                      <a:r>
                        <a:rPr lang="en-US" sz="2000" dirty="0">
                          <a:latin typeface="Arial"/>
                          <a:ea typeface="Times New Roman"/>
                          <a:cs typeface="Times New Roman"/>
                        </a:rPr>
                        <a:t>4</a:t>
                      </a:r>
                      <a:endParaRPr lang="en-US" sz="3200" dirty="0">
                        <a:latin typeface="Calibri"/>
                        <a:ea typeface="Times New Roman"/>
                        <a:cs typeface="Times New Roman"/>
                      </a:endParaRPr>
                    </a:p>
                  </a:txBody>
                  <a:tcPr marL="68580" marR="68580" marT="0" marB="0">
                    <a:lnL>
                      <a:noFill/>
                    </a:lnL>
                    <a:lnR>
                      <a:noFill/>
                    </a:lnR>
                    <a:lnT>
                      <a:noFill/>
                    </a:lnT>
                    <a:lnB w="19050" cap="flat" cmpd="sng" algn="ctr">
                      <a:solidFill>
                        <a:srgbClr val="008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2. Key Regulatory Challenges </a:t>
            </a:r>
            <a:endParaRPr lang="en-US" dirty="0">
              <a:solidFill>
                <a:schemeClr val="tx2">
                  <a:satMod val="200000"/>
                </a:schemeClr>
              </a:solidFill>
            </a:endParaRPr>
          </a:p>
        </p:txBody>
      </p:sp>
      <p:sp>
        <p:nvSpPr>
          <p:cNvPr id="30722" name="Content Placeholder 2"/>
          <p:cNvSpPr>
            <a:spLocks noGrp="1"/>
          </p:cNvSpPr>
          <p:nvPr>
            <p:ph idx="1"/>
          </p:nvPr>
        </p:nvSpPr>
        <p:spPr/>
        <p:txBody>
          <a:bodyPr/>
          <a:lstStyle/>
          <a:p>
            <a:r>
              <a:rPr lang="en-US" smtClean="0"/>
              <a:t>Difficulties in implementation</a:t>
            </a:r>
          </a:p>
          <a:p>
            <a:pPr lvl="1"/>
            <a:r>
              <a:rPr lang="en-US" smtClean="0"/>
              <a:t>monitor the welfare of workers</a:t>
            </a:r>
          </a:p>
          <a:p>
            <a:pPr lvl="1"/>
            <a:r>
              <a:rPr lang="en-US" b="1" u="sng" smtClean="0"/>
              <a:t>establish an adjudication system that migrants with complaints are willing to use </a:t>
            </a:r>
          </a:p>
          <a:p>
            <a:pPr lvl="1"/>
            <a:endParaRPr lang="en-US" smtClean="0"/>
          </a:p>
          <a:p>
            <a:pPr lvl="1"/>
            <a:endParaRPr lang="en-US" smtClean="0"/>
          </a:p>
          <a:p>
            <a:pPr lvl="1">
              <a:buFont typeface="Wingdings" pitchFamily="2" charset="2"/>
              <a:buNone/>
            </a:pP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574</TotalTime>
  <Words>3203</Words>
  <Application>Microsoft Office PowerPoint</Application>
  <PresentationFormat>On-screen Show (4:3)</PresentationFormat>
  <Paragraphs>347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Migrations’ Middlemen</vt:lpstr>
      <vt:lpstr>Outline </vt:lpstr>
      <vt:lpstr>1. Agencies’ Value vs. Cost  </vt:lpstr>
      <vt:lpstr>2. Key Regulatory Challenges</vt:lpstr>
      <vt:lpstr>Domestic Worker Entitlements Under Philippine Regulation </vt:lpstr>
      <vt:lpstr>2. Key Regulatory Challenges </vt:lpstr>
      <vt:lpstr>Services Rendered to Migrant Workers at the Philippine Consulate in Dubai, First Three Quarters, 2008 and 2009</vt:lpstr>
      <vt:lpstr>Reasons for Seeking Refuge at Filipino Workers Resource Center, December 2009</vt:lpstr>
      <vt:lpstr>2. Key Regulatory Challenges </vt:lpstr>
      <vt:lpstr>Top Ten Complaints against Employers and Recruiters in the United Arab Emirates, 2009</vt:lpstr>
      <vt:lpstr>Isolated Cases or Tip of the Iceberg?  </vt:lpstr>
      <vt:lpstr> A Three Tier Labor Migration System  </vt:lpstr>
      <vt:lpstr>Policy Options</vt:lpstr>
      <vt:lpstr>Demand and Supply </vt:lpstr>
      <vt:lpstr>Policy Options</vt:lpstr>
      <vt:lpstr>Proportion of Filipino Recruiters by the Number of Workers Sent to the United Arab Emirates, 2000 to 2009</vt:lpstr>
      <vt:lpstr>Changing Rules AND Changing Ways </vt:lpstr>
      <vt:lpstr>For more information: </vt:lpstr>
    </vt:vector>
  </TitlesOfParts>
  <Company>Migration Policy Institue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Migrations’ Middlemen</dc:title>
  <dc:creator>Dovelyn Agunias</dc:creator>
  <cp:lastModifiedBy>Lisa Dixon</cp:lastModifiedBy>
  <cp:revision>25</cp:revision>
  <dcterms:created xsi:type="dcterms:W3CDTF">2010-06-02T18:33:22Z</dcterms:created>
  <dcterms:modified xsi:type="dcterms:W3CDTF">2010-06-14T17:13:41Z</dcterms:modified>
</cp:coreProperties>
</file>